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8288000" cy="10287000"/>
  <p:notesSz cx="6858000" cy="9144000"/>
  <p:embeddedFontLst>
    <p:embeddedFont>
      <p:font typeface="Archivo Black" panose="020B0A03020202020B04" pitchFamily="34" charset="77"/>
      <p:regular r:id="rId30"/>
    </p:embeddedFont>
    <p:embeddedFont>
      <p:font typeface="Arimo Bold" panose="020B0704020202020204" pitchFamily="34" charset="0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Gladiola" pitchFamily="2" charset="77"/>
      <p:regular r:id="rId37"/>
    </p:embeddedFont>
    <p:embeddedFont>
      <p:font typeface="IM Fell Italics" panose="02000000000000000000" pitchFamily="2" charset="0"/>
      <p:regular r:id="rId38"/>
      <p:italic r:id="rId39"/>
    </p:embeddedFont>
    <p:embeddedFont>
      <p:font typeface="Impact" panose="020B0806030902050204" pitchFamily="34" charset="0"/>
      <p:regular r:id="rId40"/>
    </p:embeddedFont>
    <p:embeddedFont>
      <p:font typeface="Lovelo Line Bold" panose="02000000000000000000" pitchFamily="2" charset="0"/>
      <p:regular r:id="rId41"/>
      <p:bold r:id="rId42"/>
    </p:embeddedFont>
    <p:embeddedFont>
      <p:font typeface="Montserrat Classic" pitchFamily="2" charset="77"/>
      <p:regular r:id="rId43"/>
    </p:embeddedFont>
    <p:embeddedFont>
      <p:font typeface="Montserrat Classic Bold" pitchFamily="2" charset="77"/>
      <p:regular r:id="rId44"/>
      <p:bold r:id="rId45"/>
    </p:embeddedFont>
    <p:embeddedFont>
      <p:font typeface="Montserrat Light" panose="020F0302020204030204" pitchFamily="34" charset="0"/>
      <p:regular r:id="rId46"/>
      <p:italic r:id="rId47"/>
    </p:embeddedFont>
    <p:embeddedFont>
      <p:font typeface="Montserrat Light Bold" pitchFamily="2" charset="77"/>
      <p:regular r:id="rId48"/>
      <p:bold r:id="rId49"/>
    </p:embeddedFont>
    <p:embeddedFont>
      <p:font typeface="Open Sans" panose="020B0606030504020204" pitchFamily="34" charset="0"/>
      <p:regular r:id="rId50"/>
      <p:bold r:id="rId51"/>
      <p:italic r:id="rId52"/>
      <p:boldItalic r:id="rId53"/>
    </p:embeddedFont>
    <p:embeddedFont>
      <p:font typeface="Open Sans Bold" panose="020B0806030504020204" pitchFamily="34" charset="0"/>
      <p:regular r:id="rId54"/>
      <p:bold r:id="rId55"/>
    </p:embeddedFont>
    <p:embeddedFont>
      <p:font typeface="Pony Club" panose="02000000000000000000" pitchFamily="2" charset="0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558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8" Type="http://schemas.openxmlformats.org/officeDocument/2006/relationships/slide" Target="slides/slide7.xml"/><Relationship Id="rId51" Type="http://schemas.openxmlformats.org/officeDocument/2006/relationships/font" Target="fonts/font2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sv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589607" y="0"/>
            <a:ext cx="8698393" cy="10400373"/>
            <a:chOff x="0" y="0"/>
            <a:chExt cx="8603361" cy="10286746"/>
          </a:xfrm>
        </p:grpSpPr>
        <p:sp>
          <p:nvSpPr>
            <p:cNvPr id="3" name="Freeform 3"/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2"/>
              <a:stretch>
                <a:fillRect l="-61204" r="-61204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-138040" y="3689452"/>
            <a:ext cx="9904959" cy="3588846"/>
            <a:chOff x="0" y="0"/>
            <a:chExt cx="2608713" cy="94521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08713" cy="945211"/>
            </a:xfrm>
            <a:custGeom>
              <a:avLst/>
              <a:gdLst/>
              <a:ahLst/>
              <a:cxnLst/>
              <a:rect l="l" t="t" r="r" b="b"/>
              <a:pathLst>
                <a:path w="2608713" h="945211">
                  <a:moveTo>
                    <a:pt x="0" y="0"/>
                  </a:moveTo>
                  <a:lnTo>
                    <a:pt x="2608713" y="0"/>
                  </a:lnTo>
                  <a:lnTo>
                    <a:pt x="2608713" y="945211"/>
                  </a:lnTo>
                  <a:lnTo>
                    <a:pt x="0" y="94521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2608713" cy="964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588140" y="7278299"/>
            <a:ext cx="9904959" cy="680751"/>
          </a:xfrm>
          <a:custGeom>
            <a:avLst/>
            <a:gdLst/>
            <a:ahLst/>
            <a:cxnLst/>
            <a:rect l="l" t="t" r="r" b="b"/>
            <a:pathLst>
              <a:path w="9904959" h="680751">
                <a:moveTo>
                  <a:pt x="0" y="0"/>
                </a:moveTo>
                <a:lnTo>
                  <a:pt x="9904959" y="0"/>
                </a:lnTo>
                <a:lnTo>
                  <a:pt x="9904959" y="680751"/>
                </a:lnTo>
                <a:lnTo>
                  <a:pt x="0" y="6807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736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5282" y="5952799"/>
            <a:ext cx="1926836" cy="1289615"/>
          </a:xfrm>
          <a:custGeom>
            <a:avLst/>
            <a:gdLst/>
            <a:ahLst/>
            <a:cxnLst/>
            <a:rect l="l" t="t" r="r" b="b"/>
            <a:pathLst>
              <a:path w="1926836" h="1289615">
                <a:moveTo>
                  <a:pt x="0" y="0"/>
                </a:moveTo>
                <a:lnTo>
                  <a:pt x="1926836" y="0"/>
                </a:lnTo>
                <a:lnTo>
                  <a:pt x="1926836" y="1289615"/>
                </a:lnTo>
                <a:lnTo>
                  <a:pt x="0" y="12896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84248" y="4329304"/>
            <a:ext cx="9405358" cy="814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4"/>
              </a:lnSpc>
            </a:pPr>
            <a:r>
              <a:rPr lang="en-US" sz="4800" spc="67">
                <a:solidFill>
                  <a:srgbClr val="88931A"/>
                </a:solidFill>
                <a:latin typeface="Archivo Black"/>
              </a:rPr>
              <a:t>ASSEMBLEE GENERALE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630860" y="5398092"/>
            <a:ext cx="4776470" cy="1199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99ACA4"/>
                </a:solidFill>
                <a:latin typeface="Arimo Bold"/>
              </a:rPr>
              <a:t>Mardi 7 novembre 2023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99ACA4"/>
                </a:solidFill>
                <a:latin typeface="Arimo Bold"/>
              </a:rPr>
              <a:t>Lignières - Ambleville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6145" y="246838"/>
            <a:ext cx="16855710" cy="9481337"/>
          </a:xfrm>
          <a:custGeom>
            <a:avLst/>
            <a:gdLst/>
            <a:ahLst/>
            <a:cxnLst/>
            <a:rect l="l" t="t" r="r" b="b"/>
            <a:pathLst>
              <a:path w="16855710" h="9481337">
                <a:moveTo>
                  <a:pt x="0" y="0"/>
                </a:moveTo>
                <a:lnTo>
                  <a:pt x="16855710" y="0"/>
                </a:lnTo>
                <a:lnTo>
                  <a:pt x="16855710" y="9481337"/>
                </a:lnTo>
                <a:lnTo>
                  <a:pt x="0" y="94813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9173" y="180754"/>
            <a:ext cx="16695697" cy="9391329"/>
          </a:xfrm>
          <a:custGeom>
            <a:avLst/>
            <a:gdLst/>
            <a:ahLst/>
            <a:cxnLst/>
            <a:rect l="l" t="t" r="r" b="b"/>
            <a:pathLst>
              <a:path w="16695697" h="9391329">
                <a:moveTo>
                  <a:pt x="0" y="0"/>
                </a:moveTo>
                <a:lnTo>
                  <a:pt x="16695697" y="0"/>
                </a:lnTo>
                <a:lnTo>
                  <a:pt x="16695697" y="9391330"/>
                </a:lnTo>
                <a:lnTo>
                  <a:pt x="0" y="93913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5397" y="224810"/>
            <a:ext cx="17015723" cy="9571344"/>
          </a:xfrm>
          <a:custGeom>
            <a:avLst/>
            <a:gdLst/>
            <a:ahLst/>
            <a:cxnLst/>
            <a:rect l="l" t="t" r="r" b="b"/>
            <a:pathLst>
              <a:path w="17015723" h="9571344">
                <a:moveTo>
                  <a:pt x="0" y="0"/>
                </a:moveTo>
                <a:lnTo>
                  <a:pt x="17015723" y="0"/>
                </a:lnTo>
                <a:lnTo>
                  <a:pt x="17015723" y="9571345"/>
                </a:lnTo>
                <a:lnTo>
                  <a:pt x="0" y="95713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3649" y="406950"/>
            <a:ext cx="16841068" cy="9473101"/>
          </a:xfrm>
          <a:custGeom>
            <a:avLst/>
            <a:gdLst/>
            <a:ahLst/>
            <a:cxnLst/>
            <a:rect l="l" t="t" r="r" b="b"/>
            <a:pathLst>
              <a:path w="16841068" h="9473101">
                <a:moveTo>
                  <a:pt x="0" y="0"/>
                </a:moveTo>
                <a:lnTo>
                  <a:pt x="16841068" y="0"/>
                </a:lnTo>
                <a:lnTo>
                  <a:pt x="16841068" y="9473100"/>
                </a:lnTo>
                <a:lnTo>
                  <a:pt x="0" y="9473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117" y="180754"/>
            <a:ext cx="17114183" cy="9626728"/>
          </a:xfrm>
          <a:custGeom>
            <a:avLst/>
            <a:gdLst/>
            <a:ahLst/>
            <a:cxnLst/>
            <a:rect l="l" t="t" r="r" b="b"/>
            <a:pathLst>
              <a:path w="17114183" h="9626728">
                <a:moveTo>
                  <a:pt x="0" y="0"/>
                </a:moveTo>
                <a:lnTo>
                  <a:pt x="17114183" y="0"/>
                </a:lnTo>
                <a:lnTo>
                  <a:pt x="17114183" y="9626728"/>
                </a:lnTo>
                <a:lnTo>
                  <a:pt x="0" y="9626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1201" y="136698"/>
            <a:ext cx="17048099" cy="9589556"/>
          </a:xfrm>
          <a:custGeom>
            <a:avLst/>
            <a:gdLst/>
            <a:ahLst/>
            <a:cxnLst/>
            <a:rect l="l" t="t" r="r" b="b"/>
            <a:pathLst>
              <a:path w="17048099" h="9589556">
                <a:moveTo>
                  <a:pt x="0" y="0"/>
                </a:moveTo>
                <a:lnTo>
                  <a:pt x="17048099" y="0"/>
                </a:lnTo>
                <a:lnTo>
                  <a:pt x="17048099" y="9589556"/>
                </a:lnTo>
                <a:lnTo>
                  <a:pt x="0" y="95895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23262" y="3877812"/>
            <a:ext cx="13441476" cy="6017159"/>
          </a:xfrm>
          <a:custGeom>
            <a:avLst/>
            <a:gdLst/>
            <a:ahLst/>
            <a:cxnLst/>
            <a:rect l="l" t="t" r="r" b="b"/>
            <a:pathLst>
              <a:path w="13441476" h="6017159">
                <a:moveTo>
                  <a:pt x="0" y="0"/>
                </a:moveTo>
                <a:lnTo>
                  <a:pt x="13441476" y="0"/>
                </a:lnTo>
                <a:lnTo>
                  <a:pt x="13441476" y="6017159"/>
                </a:lnTo>
                <a:lnTo>
                  <a:pt x="0" y="6017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4000"/>
            </a:blip>
            <a:stretch>
              <a:fillRect l="-8782" t="-255" b="-4721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24604" y="1459905"/>
            <a:ext cx="15534696" cy="848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45"/>
              </a:lnSpc>
              <a:spcBef>
                <a:spcPct val="0"/>
              </a:spcBef>
            </a:pPr>
            <a:r>
              <a:rPr lang="en-US" sz="4960" spc="173">
                <a:solidFill>
                  <a:srgbClr val="D94D4D"/>
                </a:solidFill>
                <a:latin typeface="Archivo Black"/>
              </a:rPr>
              <a:t>RENOUVELLEMENT DU TIERS SORTANT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8288"/>
            <a:ext cx="8787056" cy="2427424"/>
          </a:xfrm>
          <a:custGeom>
            <a:avLst/>
            <a:gdLst/>
            <a:ahLst/>
            <a:cxnLst/>
            <a:rect l="l" t="t" r="r" b="b"/>
            <a:pathLst>
              <a:path w="8787056" h="2427424">
                <a:moveTo>
                  <a:pt x="0" y="0"/>
                </a:moveTo>
                <a:lnTo>
                  <a:pt x="8787056" y="0"/>
                </a:lnTo>
                <a:lnTo>
                  <a:pt x="8787056" y="2427424"/>
                </a:lnTo>
                <a:lnTo>
                  <a:pt x="0" y="24274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87056" y="-259277"/>
            <a:ext cx="9324720" cy="2575954"/>
          </a:xfrm>
          <a:custGeom>
            <a:avLst/>
            <a:gdLst/>
            <a:ahLst/>
            <a:cxnLst/>
            <a:rect l="l" t="t" r="r" b="b"/>
            <a:pathLst>
              <a:path w="9324720" h="2575954">
                <a:moveTo>
                  <a:pt x="0" y="0"/>
                </a:moveTo>
                <a:lnTo>
                  <a:pt x="9324720" y="0"/>
                </a:lnTo>
                <a:lnTo>
                  <a:pt x="9324720" y="2575954"/>
                </a:lnTo>
                <a:lnTo>
                  <a:pt x="0" y="25759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95932" y="5330181"/>
            <a:ext cx="15534696" cy="848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45"/>
              </a:lnSpc>
              <a:spcBef>
                <a:spcPct val="0"/>
              </a:spcBef>
            </a:pPr>
            <a:r>
              <a:rPr lang="en-US" sz="4960" spc="173">
                <a:solidFill>
                  <a:srgbClr val="D94D4D"/>
                </a:solidFill>
                <a:latin typeface="Archivo Black"/>
              </a:rPr>
              <a:t>PRESENTATION EDITION 2024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2925483">
            <a:off x="5978889" y="4633519"/>
            <a:ext cx="15026802" cy="1591351"/>
          </a:xfrm>
          <a:custGeom>
            <a:avLst/>
            <a:gdLst/>
            <a:ahLst/>
            <a:cxnLst/>
            <a:rect l="l" t="t" r="r" b="b"/>
            <a:pathLst>
              <a:path w="15026802" h="1591351">
                <a:moveTo>
                  <a:pt x="0" y="0"/>
                </a:moveTo>
                <a:lnTo>
                  <a:pt x="15026802" y="0"/>
                </a:lnTo>
                <a:lnTo>
                  <a:pt x="15026802" y="1591350"/>
                </a:lnTo>
                <a:lnTo>
                  <a:pt x="0" y="1591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535116" y="-1291468"/>
            <a:ext cx="12416903" cy="13969016"/>
            <a:chOff x="0" y="0"/>
            <a:chExt cx="5370413" cy="60417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" name="Freeform 6"/>
            <p:cNvSpPr/>
            <p:nvPr/>
          </p:nvSpPr>
          <p:spPr>
            <a:xfrm rot="6000">
              <a:off x="-5268" y="-4682"/>
              <a:ext cx="5380949" cy="6041705"/>
            </a:xfrm>
            <a:custGeom>
              <a:avLst/>
              <a:gdLst/>
              <a:ahLst/>
              <a:cxnLst/>
              <a:rect l="l" t="t" r="r" b="b"/>
              <a:pathLst>
                <a:path w="5380949" h="6041705">
                  <a:moveTo>
                    <a:pt x="5370404" y="0"/>
                  </a:moveTo>
                  <a:lnTo>
                    <a:pt x="5380949" y="6041705"/>
                  </a:lnTo>
                  <a:cubicBezTo>
                    <a:pt x="3587299" y="4030928"/>
                    <a:pt x="1793650" y="2020151"/>
                    <a:pt x="0" y="9373"/>
                  </a:cubicBezTo>
                  <a:lnTo>
                    <a:pt x="5370404" y="0"/>
                  </a:lnTo>
                  <a:close/>
                </a:path>
              </a:pathLst>
            </a:custGeom>
            <a:blipFill>
              <a:blip r:embed="rId4"/>
              <a:stretch>
                <a:fillRect l="-48657" t="-8563" r="-68045" b="-1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-1556642" y="2448278"/>
            <a:ext cx="14509952" cy="839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02"/>
              </a:lnSpc>
              <a:spcBef>
                <a:spcPct val="0"/>
              </a:spcBef>
            </a:pPr>
            <a:r>
              <a:rPr lang="en-US" sz="4929" spc="39">
                <a:solidFill>
                  <a:srgbClr val="88931A"/>
                </a:solidFill>
                <a:latin typeface="Archivo Black"/>
              </a:rPr>
              <a:t>CONCOURS DES EAUX DE VIE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67936" y="4563110"/>
            <a:ext cx="386429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Bold"/>
              </a:rPr>
              <a:t>Lundi  8 avril 2024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39238" y="4476138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2235229" y="6220483"/>
            <a:ext cx="8632796" cy="2270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59" lvl="1" indent="-367030">
              <a:lnSpc>
                <a:spcPct val="150000"/>
              </a:lnSpc>
              <a:buFont typeface="Arial"/>
              <a:buChar char="•"/>
            </a:pPr>
            <a:r>
              <a:rPr lang="en-US" sz="3399" dirty="0" err="1">
                <a:solidFill>
                  <a:srgbClr val="000000"/>
                </a:solidFill>
                <a:latin typeface="Open Sans"/>
              </a:rPr>
              <a:t>Jeunes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eaux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de vie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tous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crus</a:t>
            </a:r>
          </a:p>
          <a:p>
            <a:pPr marL="734059" lvl="1" indent="-367030">
              <a:lnSpc>
                <a:spcPct val="150000"/>
              </a:lnSpc>
              <a:buFont typeface="Arial"/>
              <a:buChar char="•"/>
            </a:pPr>
            <a:r>
              <a:rPr lang="en-US" sz="3399" dirty="0" err="1">
                <a:solidFill>
                  <a:srgbClr val="000000"/>
                </a:solidFill>
                <a:latin typeface="Open Sans"/>
              </a:rPr>
              <a:t>Vieilles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Grande Champagne 2012</a:t>
            </a:r>
          </a:p>
          <a:p>
            <a:pPr marL="734059" lvl="1" indent="-367030">
              <a:lnSpc>
                <a:spcPct val="150000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Open Sans"/>
              </a:rPr>
              <a:t>VSOP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764344">
            <a:off x="7499531" y="-923721"/>
            <a:ext cx="1088513" cy="11908815"/>
            <a:chOff x="0" y="0"/>
            <a:chExt cx="286687" cy="31364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6687" cy="3136478"/>
            </a:xfrm>
            <a:custGeom>
              <a:avLst/>
              <a:gdLst/>
              <a:ahLst/>
              <a:cxnLst/>
              <a:rect l="l" t="t" r="r" b="b"/>
              <a:pathLst>
                <a:path w="286687" h="3136478">
                  <a:moveTo>
                    <a:pt x="0" y="0"/>
                  </a:moveTo>
                  <a:lnTo>
                    <a:pt x="286687" y="0"/>
                  </a:lnTo>
                  <a:lnTo>
                    <a:pt x="286687" y="3136478"/>
                  </a:lnTo>
                  <a:lnTo>
                    <a:pt x="0" y="3136478"/>
                  </a:lnTo>
                  <a:close/>
                </a:path>
              </a:pathLst>
            </a:custGeom>
            <a:gradFill rotWithShape="1">
              <a:gsLst>
                <a:gs pos="0">
                  <a:srgbClr val="696969">
                    <a:alpha val="41040"/>
                  </a:srgbClr>
                </a:gs>
                <a:gs pos="33333">
                  <a:srgbClr val="B4B4B4">
                    <a:alpha val="47025"/>
                  </a:srgbClr>
                </a:gs>
                <a:gs pos="66667">
                  <a:srgbClr val="EEEEEE">
                    <a:alpha val="40185"/>
                  </a:srgbClr>
                </a:gs>
                <a:gs pos="100000">
                  <a:srgbClr val="FBFBFB">
                    <a:alpha val="1254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86687" cy="3155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42918" y="-286364"/>
            <a:ext cx="8585708" cy="10287000"/>
            <a:chOff x="0" y="0"/>
            <a:chExt cx="8585708" cy="10287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585708" cy="10286999"/>
            </a:xfrm>
            <a:custGeom>
              <a:avLst/>
              <a:gdLst/>
              <a:ahLst/>
              <a:cxnLst/>
              <a:rect l="l" t="t" r="r" b="b"/>
              <a:pathLst>
                <a:path w="8585708" h="10286999">
                  <a:moveTo>
                    <a:pt x="8585708" y="762"/>
                  </a:moveTo>
                  <a:cubicBezTo>
                    <a:pt x="8581644" y="20447"/>
                    <a:pt x="8577961" y="40132"/>
                    <a:pt x="8573515" y="59690"/>
                  </a:cubicBezTo>
                  <a:cubicBezTo>
                    <a:pt x="8478138" y="485521"/>
                    <a:pt x="8382634" y="911225"/>
                    <a:pt x="8287258" y="1337056"/>
                  </a:cubicBezTo>
                  <a:cubicBezTo>
                    <a:pt x="8146288" y="1966722"/>
                    <a:pt x="8005699" y="2596388"/>
                    <a:pt x="7864602" y="3225927"/>
                  </a:cubicBezTo>
                  <a:cubicBezTo>
                    <a:pt x="7691247" y="3999103"/>
                    <a:pt x="7517384" y="4772152"/>
                    <a:pt x="7344029" y="5545328"/>
                  </a:cubicBezTo>
                  <a:cubicBezTo>
                    <a:pt x="7194677" y="6211443"/>
                    <a:pt x="7045579" y="6877558"/>
                    <a:pt x="6896354" y="7543800"/>
                  </a:cubicBezTo>
                  <a:cubicBezTo>
                    <a:pt x="6765290" y="8129016"/>
                    <a:pt x="6634480" y="8714105"/>
                    <a:pt x="6503162" y="9299194"/>
                  </a:cubicBezTo>
                  <a:cubicBezTo>
                    <a:pt x="6429375" y="9628250"/>
                    <a:pt x="6354953" y="9957181"/>
                    <a:pt x="6280785" y="10286237"/>
                  </a:cubicBezTo>
                  <a:cubicBezTo>
                    <a:pt x="4199382" y="10286237"/>
                    <a:pt x="2118106" y="10286110"/>
                    <a:pt x="36830" y="10286999"/>
                  </a:cubicBezTo>
                  <a:cubicBezTo>
                    <a:pt x="6731" y="10286999"/>
                    <a:pt x="0" y="10280268"/>
                    <a:pt x="0" y="10250043"/>
                  </a:cubicBezTo>
                  <a:cubicBezTo>
                    <a:pt x="762" y="6845681"/>
                    <a:pt x="762" y="3441319"/>
                    <a:pt x="0" y="36957"/>
                  </a:cubicBezTo>
                  <a:cubicBezTo>
                    <a:pt x="0" y="6731"/>
                    <a:pt x="6731" y="0"/>
                    <a:pt x="36830" y="0"/>
                  </a:cubicBezTo>
                  <a:cubicBezTo>
                    <a:pt x="2886456" y="762"/>
                    <a:pt x="5736082" y="762"/>
                    <a:pt x="8585708" y="762"/>
                  </a:cubicBezTo>
                  <a:close/>
                </a:path>
              </a:pathLst>
            </a:custGeom>
            <a:blipFill>
              <a:blip r:embed="rId2"/>
              <a:stretch>
                <a:fillRect l="-9907" r="-9907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8937017" y="1705266"/>
            <a:ext cx="8989218" cy="7921024"/>
            <a:chOff x="0" y="0"/>
            <a:chExt cx="2367531" cy="20861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67531" cy="2086196"/>
            </a:xfrm>
            <a:custGeom>
              <a:avLst/>
              <a:gdLst/>
              <a:ahLst/>
              <a:cxnLst/>
              <a:rect l="l" t="t" r="r" b="b"/>
              <a:pathLst>
                <a:path w="2367531" h="2086196">
                  <a:moveTo>
                    <a:pt x="22392" y="0"/>
                  </a:moveTo>
                  <a:lnTo>
                    <a:pt x="2345138" y="0"/>
                  </a:lnTo>
                  <a:cubicBezTo>
                    <a:pt x="2357505" y="0"/>
                    <a:pt x="2367531" y="10025"/>
                    <a:pt x="2367531" y="22392"/>
                  </a:cubicBezTo>
                  <a:lnTo>
                    <a:pt x="2367531" y="2063803"/>
                  </a:lnTo>
                  <a:cubicBezTo>
                    <a:pt x="2367531" y="2076170"/>
                    <a:pt x="2357505" y="2086196"/>
                    <a:pt x="2345138" y="2086196"/>
                  </a:cubicBezTo>
                  <a:lnTo>
                    <a:pt x="22392" y="2086196"/>
                  </a:lnTo>
                  <a:cubicBezTo>
                    <a:pt x="10025" y="2086196"/>
                    <a:pt x="0" y="2076170"/>
                    <a:pt x="0" y="2063803"/>
                  </a:cubicBezTo>
                  <a:lnTo>
                    <a:pt x="0" y="22392"/>
                  </a:lnTo>
                  <a:cubicBezTo>
                    <a:pt x="0" y="10025"/>
                    <a:pt x="10025" y="0"/>
                    <a:pt x="2239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59000"/>
                  </a:srgbClr>
                </a:gs>
                <a:gs pos="100000">
                  <a:srgbClr val="C89116">
                    <a:alpha val="59000"/>
                  </a:srgbClr>
                </a:gs>
              </a:gsLst>
              <a:lin ang="0"/>
            </a:gradFill>
            <a:ln w="38100" cap="rnd">
              <a:solidFill>
                <a:srgbClr val="000000">
                  <a:alpha val="58824"/>
                </a:srgbClr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2367531" cy="21052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816815" y="4025807"/>
            <a:ext cx="5325612" cy="5600483"/>
          </a:xfrm>
          <a:custGeom>
            <a:avLst/>
            <a:gdLst/>
            <a:ahLst/>
            <a:cxnLst/>
            <a:rect l="l" t="t" r="r" b="b"/>
            <a:pathLst>
              <a:path w="5325612" h="5600483">
                <a:moveTo>
                  <a:pt x="0" y="0"/>
                </a:moveTo>
                <a:lnTo>
                  <a:pt x="5325612" y="0"/>
                </a:lnTo>
                <a:lnTo>
                  <a:pt x="5325612" y="5600482"/>
                </a:lnTo>
                <a:lnTo>
                  <a:pt x="0" y="56004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144000" y="2321286"/>
            <a:ext cx="8497184" cy="898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91"/>
              </a:lnSpc>
              <a:spcBef>
                <a:spcPct val="0"/>
              </a:spcBef>
            </a:pPr>
            <a:r>
              <a:rPr lang="en-US" sz="5283" spc="184">
                <a:solidFill>
                  <a:srgbClr val="F2F4F5"/>
                </a:solidFill>
                <a:latin typeface="Archivo Black"/>
              </a:rPr>
              <a:t>26-27-28 AVRIL 2024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8599743" y="-4717334"/>
            <a:ext cx="1088513" cy="18288000"/>
            <a:chOff x="0" y="0"/>
            <a:chExt cx="28668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6687" cy="4816592"/>
            </a:xfrm>
            <a:custGeom>
              <a:avLst/>
              <a:gdLst/>
              <a:ahLst/>
              <a:cxnLst/>
              <a:rect l="l" t="t" r="r" b="b"/>
              <a:pathLst>
                <a:path w="286687" h="4816592">
                  <a:moveTo>
                    <a:pt x="0" y="0"/>
                  </a:moveTo>
                  <a:lnTo>
                    <a:pt x="286687" y="0"/>
                  </a:lnTo>
                  <a:lnTo>
                    <a:pt x="28668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696969">
                    <a:alpha val="72000"/>
                  </a:srgbClr>
                </a:gs>
                <a:gs pos="33333">
                  <a:srgbClr val="B4B4B4">
                    <a:alpha val="82500"/>
                  </a:srgbClr>
                </a:gs>
                <a:gs pos="66667">
                  <a:srgbClr val="EEEEEE">
                    <a:alpha val="70500"/>
                  </a:srgbClr>
                </a:gs>
                <a:gs pos="100000">
                  <a:srgbClr val="FBFBFB">
                    <a:alpha val="22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286687" cy="4835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18288000" cy="3882410"/>
          </a:xfrm>
          <a:custGeom>
            <a:avLst/>
            <a:gdLst/>
            <a:ahLst/>
            <a:cxnLst/>
            <a:rect l="l" t="t" r="r" b="b"/>
            <a:pathLst>
              <a:path w="18288000" h="3882410">
                <a:moveTo>
                  <a:pt x="0" y="0"/>
                </a:moveTo>
                <a:lnTo>
                  <a:pt x="18288000" y="0"/>
                </a:lnTo>
                <a:lnTo>
                  <a:pt x="18288000" y="3882410"/>
                </a:lnTo>
                <a:lnTo>
                  <a:pt x="0" y="38824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3000"/>
            </a:blip>
            <a:stretch>
              <a:fillRect t="-40035" b="-88423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242804" y="1310242"/>
            <a:ext cx="12252279" cy="1695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74"/>
              </a:lnSpc>
            </a:pPr>
            <a:r>
              <a:rPr lang="en-US" sz="9981" spc="79">
                <a:solidFill>
                  <a:srgbClr val="FFFFFF"/>
                </a:solidFill>
                <a:latin typeface="Archivo Black"/>
              </a:rPr>
              <a:t>ORDRE DU JOUR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534024" y="5304617"/>
            <a:ext cx="7953375" cy="4624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59" lvl="1" indent="-367030" algn="just">
              <a:lnSpc>
                <a:spcPct val="150000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Open Sans"/>
              </a:rPr>
              <a:t>Mot du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Président</a:t>
            </a:r>
            <a:endParaRPr lang="en-US" sz="3399" dirty="0">
              <a:solidFill>
                <a:srgbClr val="000000"/>
              </a:solidFill>
              <a:latin typeface="Open Sans"/>
            </a:endParaRPr>
          </a:p>
          <a:p>
            <a:pPr marL="734059" lvl="1" indent="-367030" algn="just">
              <a:lnSpc>
                <a:spcPct val="150000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Open Sans"/>
              </a:rPr>
              <a:t>Rapport moral et financier</a:t>
            </a:r>
          </a:p>
          <a:p>
            <a:pPr marL="734059" lvl="1" indent="-367030" algn="just">
              <a:lnSpc>
                <a:spcPct val="150000"/>
              </a:lnSpc>
              <a:buFont typeface="Arial"/>
              <a:buChar char="•"/>
            </a:pPr>
            <a:r>
              <a:rPr lang="en-US" sz="3399" dirty="0" err="1">
                <a:solidFill>
                  <a:srgbClr val="000000"/>
                </a:solidFill>
                <a:latin typeface="Open Sans"/>
              </a:rPr>
              <a:t>Renouvellement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du tiers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sortant</a:t>
            </a:r>
            <a:endParaRPr lang="en-US" sz="3399" dirty="0">
              <a:solidFill>
                <a:srgbClr val="000000"/>
              </a:solidFill>
              <a:latin typeface="Open Sans"/>
            </a:endParaRPr>
          </a:p>
          <a:p>
            <a:pPr marL="734059" lvl="1" indent="-367030" algn="just">
              <a:lnSpc>
                <a:spcPct val="150000"/>
              </a:lnSpc>
              <a:buFont typeface="Arial"/>
              <a:buChar char="•"/>
            </a:pPr>
            <a:r>
              <a:rPr lang="en-US" sz="3399" dirty="0" err="1">
                <a:solidFill>
                  <a:srgbClr val="000000"/>
                </a:solidFill>
                <a:latin typeface="Open Sans"/>
              </a:rPr>
              <a:t>Présentation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édition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2024</a:t>
            </a:r>
          </a:p>
          <a:p>
            <a:pPr marL="734059" lvl="1" indent="-367030" algn="just">
              <a:lnSpc>
                <a:spcPct val="150000"/>
              </a:lnSpc>
              <a:buFont typeface="Arial"/>
              <a:buChar char="•"/>
            </a:pPr>
            <a:r>
              <a:rPr lang="en-US" sz="3399" dirty="0" err="1">
                <a:solidFill>
                  <a:srgbClr val="000000"/>
                </a:solidFill>
                <a:latin typeface="Open Sans"/>
              </a:rPr>
              <a:t>Renouvellement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des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adhésions</a:t>
            </a:r>
            <a:endParaRPr lang="en-US" sz="3399" dirty="0">
              <a:solidFill>
                <a:srgbClr val="000000"/>
              </a:solidFill>
              <a:latin typeface="Open Sans"/>
            </a:endParaRPr>
          </a:p>
          <a:p>
            <a:pPr marL="734059" lvl="1" indent="-367030" algn="just">
              <a:lnSpc>
                <a:spcPct val="150000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Open Sans"/>
              </a:rPr>
              <a:t>Questions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diverses</a:t>
            </a:r>
            <a:endParaRPr lang="en-US" sz="3399" dirty="0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1711277">
            <a:off x="9261101" y="1500259"/>
            <a:ext cx="10771889" cy="1140752"/>
          </a:xfrm>
          <a:custGeom>
            <a:avLst/>
            <a:gdLst/>
            <a:ahLst/>
            <a:cxnLst/>
            <a:rect l="l" t="t" r="r" b="b"/>
            <a:pathLst>
              <a:path w="10771889" h="1140752">
                <a:moveTo>
                  <a:pt x="0" y="0"/>
                </a:moveTo>
                <a:lnTo>
                  <a:pt x="10771889" y="0"/>
                </a:lnTo>
                <a:lnTo>
                  <a:pt x="10771889" y="1140752"/>
                </a:lnTo>
                <a:lnTo>
                  <a:pt x="0" y="11407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sp>
        <p:nvSpPr>
          <p:cNvPr id="4" name="Freeform 4"/>
          <p:cNvSpPr/>
          <p:nvPr/>
        </p:nvSpPr>
        <p:spPr>
          <a:xfrm rot="-8949716">
            <a:off x="-2342739" y="8347255"/>
            <a:ext cx="10771889" cy="1140752"/>
          </a:xfrm>
          <a:custGeom>
            <a:avLst/>
            <a:gdLst/>
            <a:ahLst/>
            <a:cxnLst/>
            <a:rect l="l" t="t" r="r" b="b"/>
            <a:pathLst>
              <a:path w="10771889" h="1140752">
                <a:moveTo>
                  <a:pt x="0" y="0"/>
                </a:moveTo>
                <a:lnTo>
                  <a:pt x="10771889" y="0"/>
                </a:lnTo>
                <a:lnTo>
                  <a:pt x="10771889" y="1140752"/>
                </a:lnTo>
                <a:lnTo>
                  <a:pt x="0" y="11407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971117" y="3339624"/>
            <a:ext cx="4988948" cy="528334"/>
          </a:xfrm>
          <a:custGeom>
            <a:avLst/>
            <a:gdLst/>
            <a:ahLst/>
            <a:cxnLst/>
            <a:rect l="l" t="t" r="r" b="b"/>
            <a:pathLst>
              <a:path w="4988948" h="528334">
                <a:moveTo>
                  <a:pt x="0" y="0"/>
                </a:moveTo>
                <a:lnTo>
                  <a:pt x="4988948" y="0"/>
                </a:lnTo>
                <a:lnTo>
                  <a:pt x="4988948" y="528334"/>
                </a:lnTo>
                <a:lnTo>
                  <a:pt x="0" y="528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066970" y="4318782"/>
            <a:ext cx="4988948" cy="528334"/>
          </a:xfrm>
          <a:custGeom>
            <a:avLst/>
            <a:gdLst/>
            <a:ahLst/>
            <a:cxnLst/>
            <a:rect l="l" t="t" r="r" b="b"/>
            <a:pathLst>
              <a:path w="4988948" h="528334">
                <a:moveTo>
                  <a:pt x="0" y="0"/>
                </a:moveTo>
                <a:lnTo>
                  <a:pt x="4988948" y="0"/>
                </a:lnTo>
                <a:lnTo>
                  <a:pt x="4988948" y="528334"/>
                </a:lnTo>
                <a:lnTo>
                  <a:pt x="0" y="528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32528" y="6226498"/>
            <a:ext cx="4988948" cy="528334"/>
          </a:xfrm>
          <a:custGeom>
            <a:avLst/>
            <a:gdLst/>
            <a:ahLst/>
            <a:cxnLst/>
            <a:rect l="l" t="t" r="r" b="b"/>
            <a:pathLst>
              <a:path w="4988948" h="528334">
                <a:moveTo>
                  <a:pt x="0" y="0"/>
                </a:moveTo>
                <a:lnTo>
                  <a:pt x="4988948" y="0"/>
                </a:lnTo>
                <a:lnTo>
                  <a:pt x="4988948" y="528334"/>
                </a:lnTo>
                <a:lnTo>
                  <a:pt x="0" y="528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89825" y="7162697"/>
            <a:ext cx="4988948" cy="528334"/>
          </a:xfrm>
          <a:custGeom>
            <a:avLst/>
            <a:gdLst/>
            <a:ahLst/>
            <a:cxnLst/>
            <a:rect l="l" t="t" r="r" b="b"/>
            <a:pathLst>
              <a:path w="4988948" h="528334">
                <a:moveTo>
                  <a:pt x="0" y="0"/>
                </a:moveTo>
                <a:lnTo>
                  <a:pt x="4988948" y="0"/>
                </a:lnTo>
                <a:lnTo>
                  <a:pt x="4988948" y="528333"/>
                </a:lnTo>
                <a:lnTo>
                  <a:pt x="0" y="5283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282138" y="1572000"/>
            <a:ext cx="5489727" cy="1761958"/>
            <a:chOff x="0" y="0"/>
            <a:chExt cx="1569119" cy="50361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69119" cy="503617"/>
            </a:xfrm>
            <a:custGeom>
              <a:avLst/>
              <a:gdLst/>
              <a:ahLst/>
              <a:cxnLst/>
              <a:rect l="l" t="t" r="r" b="b"/>
              <a:pathLst>
                <a:path w="1569119" h="503617">
                  <a:moveTo>
                    <a:pt x="18333" y="0"/>
                  </a:moveTo>
                  <a:lnTo>
                    <a:pt x="1550786" y="0"/>
                  </a:lnTo>
                  <a:cubicBezTo>
                    <a:pt x="1555648" y="0"/>
                    <a:pt x="1560311" y="1932"/>
                    <a:pt x="1563749" y="5370"/>
                  </a:cubicBezTo>
                  <a:cubicBezTo>
                    <a:pt x="1567187" y="8808"/>
                    <a:pt x="1569119" y="13471"/>
                    <a:pt x="1569119" y="18333"/>
                  </a:cubicBezTo>
                  <a:lnTo>
                    <a:pt x="1569119" y="485284"/>
                  </a:lnTo>
                  <a:cubicBezTo>
                    <a:pt x="1569119" y="495409"/>
                    <a:pt x="1560911" y="503617"/>
                    <a:pt x="1550786" y="503617"/>
                  </a:cubicBezTo>
                  <a:lnTo>
                    <a:pt x="18333" y="503617"/>
                  </a:lnTo>
                  <a:cubicBezTo>
                    <a:pt x="8208" y="503617"/>
                    <a:pt x="0" y="495409"/>
                    <a:pt x="0" y="485284"/>
                  </a:cubicBezTo>
                  <a:lnTo>
                    <a:pt x="0" y="18333"/>
                  </a:lnTo>
                  <a:cubicBezTo>
                    <a:pt x="0" y="8208"/>
                    <a:pt x="8208" y="0"/>
                    <a:pt x="18333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569119" cy="5417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3"/>
                </a:lnSpc>
              </a:pPr>
              <a:endParaRPr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617566" y="1404539"/>
            <a:ext cx="2320061" cy="2310998"/>
            <a:chOff x="0" y="0"/>
            <a:chExt cx="6502400" cy="6477000"/>
          </a:xfrm>
        </p:grpSpPr>
        <p:sp>
          <p:nvSpPr>
            <p:cNvPr id="13" name="Freeform 1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16369" r="-16369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0281472" y="2577695"/>
            <a:ext cx="5489727" cy="1761958"/>
            <a:chOff x="0" y="0"/>
            <a:chExt cx="1569119" cy="50361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69119" cy="503617"/>
            </a:xfrm>
            <a:custGeom>
              <a:avLst/>
              <a:gdLst/>
              <a:ahLst/>
              <a:cxnLst/>
              <a:rect l="l" t="t" r="r" b="b"/>
              <a:pathLst>
                <a:path w="1569119" h="503617">
                  <a:moveTo>
                    <a:pt x="18333" y="0"/>
                  </a:moveTo>
                  <a:lnTo>
                    <a:pt x="1550786" y="0"/>
                  </a:lnTo>
                  <a:cubicBezTo>
                    <a:pt x="1555648" y="0"/>
                    <a:pt x="1560311" y="1932"/>
                    <a:pt x="1563749" y="5370"/>
                  </a:cubicBezTo>
                  <a:cubicBezTo>
                    <a:pt x="1567187" y="8808"/>
                    <a:pt x="1569119" y="13471"/>
                    <a:pt x="1569119" y="18333"/>
                  </a:cubicBezTo>
                  <a:lnTo>
                    <a:pt x="1569119" y="485284"/>
                  </a:lnTo>
                  <a:cubicBezTo>
                    <a:pt x="1569119" y="495409"/>
                    <a:pt x="1560911" y="503617"/>
                    <a:pt x="1550786" y="503617"/>
                  </a:cubicBezTo>
                  <a:lnTo>
                    <a:pt x="18333" y="503617"/>
                  </a:lnTo>
                  <a:cubicBezTo>
                    <a:pt x="8208" y="503617"/>
                    <a:pt x="0" y="495409"/>
                    <a:pt x="0" y="485284"/>
                  </a:cubicBezTo>
                  <a:lnTo>
                    <a:pt x="0" y="18333"/>
                  </a:lnTo>
                  <a:cubicBezTo>
                    <a:pt x="0" y="8208"/>
                    <a:pt x="8208" y="0"/>
                    <a:pt x="18333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569119" cy="5417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3"/>
                </a:lnSpc>
              </a:pPr>
              <a:endParaRPr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8664915" y="2271951"/>
            <a:ext cx="2320061" cy="2310998"/>
            <a:chOff x="0" y="0"/>
            <a:chExt cx="6502400" cy="6477000"/>
          </a:xfrm>
        </p:grpSpPr>
        <p:sp>
          <p:nvSpPr>
            <p:cNvPr id="19" name="Freeform 19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223" r="223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715536" y="4443559"/>
            <a:ext cx="5489727" cy="1761958"/>
            <a:chOff x="0" y="0"/>
            <a:chExt cx="1569119" cy="50361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569119" cy="503617"/>
            </a:xfrm>
            <a:custGeom>
              <a:avLst/>
              <a:gdLst/>
              <a:ahLst/>
              <a:cxnLst/>
              <a:rect l="l" t="t" r="r" b="b"/>
              <a:pathLst>
                <a:path w="1569119" h="503617">
                  <a:moveTo>
                    <a:pt x="18333" y="0"/>
                  </a:moveTo>
                  <a:lnTo>
                    <a:pt x="1550786" y="0"/>
                  </a:lnTo>
                  <a:cubicBezTo>
                    <a:pt x="1555648" y="0"/>
                    <a:pt x="1560311" y="1932"/>
                    <a:pt x="1563749" y="5370"/>
                  </a:cubicBezTo>
                  <a:cubicBezTo>
                    <a:pt x="1567187" y="8808"/>
                    <a:pt x="1569119" y="13471"/>
                    <a:pt x="1569119" y="18333"/>
                  </a:cubicBezTo>
                  <a:lnTo>
                    <a:pt x="1569119" y="485284"/>
                  </a:lnTo>
                  <a:cubicBezTo>
                    <a:pt x="1569119" y="495409"/>
                    <a:pt x="1560911" y="503617"/>
                    <a:pt x="1550786" y="503617"/>
                  </a:cubicBezTo>
                  <a:lnTo>
                    <a:pt x="18333" y="503617"/>
                  </a:lnTo>
                  <a:cubicBezTo>
                    <a:pt x="8208" y="503617"/>
                    <a:pt x="0" y="495409"/>
                    <a:pt x="0" y="485284"/>
                  </a:cubicBezTo>
                  <a:lnTo>
                    <a:pt x="0" y="18333"/>
                  </a:lnTo>
                  <a:cubicBezTo>
                    <a:pt x="0" y="8208"/>
                    <a:pt x="8208" y="0"/>
                    <a:pt x="18333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569119" cy="5417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3"/>
                </a:lnSpc>
              </a:pPr>
              <a:endParaRPr/>
            </a:p>
          </p:txBody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276434" y="4179667"/>
            <a:ext cx="2320061" cy="2310998"/>
            <a:chOff x="0" y="0"/>
            <a:chExt cx="6502400" cy="6477000"/>
          </a:xfrm>
        </p:grpSpPr>
        <p:sp>
          <p:nvSpPr>
            <p:cNvPr id="25" name="Freeform 25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6"/>
              <a:stretch>
                <a:fillRect l="-22962" r="-22962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9642395" y="5400738"/>
            <a:ext cx="5489727" cy="1761958"/>
            <a:chOff x="0" y="0"/>
            <a:chExt cx="1569119" cy="50361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569119" cy="503617"/>
            </a:xfrm>
            <a:custGeom>
              <a:avLst/>
              <a:gdLst/>
              <a:ahLst/>
              <a:cxnLst/>
              <a:rect l="l" t="t" r="r" b="b"/>
              <a:pathLst>
                <a:path w="1569119" h="503617">
                  <a:moveTo>
                    <a:pt x="18333" y="0"/>
                  </a:moveTo>
                  <a:lnTo>
                    <a:pt x="1550786" y="0"/>
                  </a:lnTo>
                  <a:cubicBezTo>
                    <a:pt x="1555648" y="0"/>
                    <a:pt x="1560311" y="1932"/>
                    <a:pt x="1563749" y="5370"/>
                  </a:cubicBezTo>
                  <a:cubicBezTo>
                    <a:pt x="1567187" y="8808"/>
                    <a:pt x="1569119" y="13471"/>
                    <a:pt x="1569119" y="18333"/>
                  </a:cubicBezTo>
                  <a:lnTo>
                    <a:pt x="1569119" y="485284"/>
                  </a:lnTo>
                  <a:cubicBezTo>
                    <a:pt x="1569119" y="495409"/>
                    <a:pt x="1560911" y="503617"/>
                    <a:pt x="1550786" y="503617"/>
                  </a:cubicBezTo>
                  <a:lnTo>
                    <a:pt x="18333" y="503617"/>
                  </a:lnTo>
                  <a:cubicBezTo>
                    <a:pt x="8208" y="503617"/>
                    <a:pt x="0" y="495409"/>
                    <a:pt x="0" y="485284"/>
                  </a:cubicBezTo>
                  <a:lnTo>
                    <a:pt x="0" y="18333"/>
                  </a:lnTo>
                  <a:cubicBezTo>
                    <a:pt x="0" y="8208"/>
                    <a:pt x="8208" y="0"/>
                    <a:pt x="18333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1569119" cy="5417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3"/>
                </a:lnSpc>
              </a:pPr>
              <a:endParaRPr/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8074365" y="5050019"/>
            <a:ext cx="2320061" cy="2310998"/>
            <a:chOff x="0" y="0"/>
            <a:chExt cx="6502400" cy="6477000"/>
          </a:xfrm>
        </p:grpSpPr>
        <p:sp>
          <p:nvSpPr>
            <p:cNvPr id="31" name="Freeform 31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7"/>
              <a:stretch>
                <a:fillRect l="-22915" r="-22915"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33" name="Group 33"/>
          <p:cNvGrpSpPr>
            <a:grpSpLocks noChangeAspect="1"/>
          </p:cNvGrpSpPr>
          <p:nvPr/>
        </p:nvGrpSpPr>
        <p:grpSpPr>
          <a:xfrm>
            <a:off x="13159301" y="-600190"/>
            <a:ext cx="5128699" cy="2884894"/>
            <a:chOff x="0" y="0"/>
            <a:chExt cx="6089457" cy="342532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6089457" y="3425320"/>
                  </a:moveTo>
                  <a:lnTo>
                    <a:pt x="6089457" y="0"/>
                  </a:lnTo>
                  <a:lnTo>
                    <a:pt x="0" y="0"/>
                  </a:lnTo>
                  <a:cubicBezTo>
                    <a:pt x="2029819" y="1141773"/>
                    <a:pt x="4059638" y="2283546"/>
                    <a:pt x="6089457" y="3425320"/>
                  </a:cubicBezTo>
                  <a:close/>
                </a:path>
              </a:pathLst>
            </a:custGeom>
            <a:solidFill>
              <a:srgbClr val="539BE0"/>
            </a:solidFill>
          </p:spPr>
        </p:sp>
        <p:sp>
          <p:nvSpPr>
            <p:cNvPr id="35" name="Freeform 35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6089457" y="3425320"/>
                  </a:moveTo>
                  <a:lnTo>
                    <a:pt x="6089457" y="0"/>
                  </a:lnTo>
                  <a:lnTo>
                    <a:pt x="0" y="0"/>
                  </a:lnTo>
                  <a:cubicBezTo>
                    <a:pt x="2029819" y="1141773"/>
                    <a:pt x="4059638" y="2283546"/>
                    <a:pt x="6089457" y="3425320"/>
                  </a:cubicBezTo>
                  <a:close/>
                </a:path>
              </a:pathLst>
            </a:custGeom>
            <a:blipFill>
              <a:blip r:embed="rId8"/>
              <a:stretch>
                <a:fillRect t="-10737" b="-10737"/>
              </a:stretch>
            </a:blipFill>
          </p:spPr>
        </p:sp>
      </p:grpSp>
      <p:grpSp>
        <p:nvGrpSpPr>
          <p:cNvPr id="36" name="Group 36"/>
          <p:cNvGrpSpPr/>
          <p:nvPr/>
        </p:nvGrpSpPr>
        <p:grpSpPr>
          <a:xfrm>
            <a:off x="7771865" y="7833905"/>
            <a:ext cx="5489727" cy="1761958"/>
            <a:chOff x="0" y="0"/>
            <a:chExt cx="1569119" cy="503617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569119" cy="503617"/>
            </a:xfrm>
            <a:custGeom>
              <a:avLst/>
              <a:gdLst/>
              <a:ahLst/>
              <a:cxnLst/>
              <a:rect l="l" t="t" r="r" b="b"/>
              <a:pathLst>
                <a:path w="1569119" h="503617">
                  <a:moveTo>
                    <a:pt x="18333" y="0"/>
                  </a:moveTo>
                  <a:lnTo>
                    <a:pt x="1550786" y="0"/>
                  </a:lnTo>
                  <a:cubicBezTo>
                    <a:pt x="1555648" y="0"/>
                    <a:pt x="1560311" y="1932"/>
                    <a:pt x="1563749" y="5370"/>
                  </a:cubicBezTo>
                  <a:cubicBezTo>
                    <a:pt x="1567187" y="8808"/>
                    <a:pt x="1569119" y="13471"/>
                    <a:pt x="1569119" y="18333"/>
                  </a:cubicBezTo>
                  <a:lnTo>
                    <a:pt x="1569119" y="485284"/>
                  </a:lnTo>
                  <a:cubicBezTo>
                    <a:pt x="1569119" y="495409"/>
                    <a:pt x="1560911" y="503617"/>
                    <a:pt x="1550786" y="503617"/>
                  </a:cubicBezTo>
                  <a:lnTo>
                    <a:pt x="18333" y="503617"/>
                  </a:lnTo>
                  <a:cubicBezTo>
                    <a:pt x="8208" y="503617"/>
                    <a:pt x="0" y="495409"/>
                    <a:pt x="0" y="485284"/>
                  </a:cubicBezTo>
                  <a:lnTo>
                    <a:pt x="0" y="18333"/>
                  </a:lnTo>
                  <a:cubicBezTo>
                    <a:pt x="0" y="8208"/>
                    <a:pt x="8208" y="0"/>
                    <a:pt x="18333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1569119" cy="5417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3"/>
                </a:lnSpc>
              </a:pPr>
              <a:endParaRPr/>
            </a:p>
          </p:txBody>
        </p:sp>
      </p:grpSp>
      <p:grpSp>
        <p:nvGrpSpPr>
          <p:cNvPr id="39" name="Group 39"/>
          <p:cNvGrpSpPr>
            <a:grpSpLocks noChangeAspect="1"/>
          </p:cNvGrpSpPr>
          <p:nvPr/>
        </p:nvGrpSpPr>
        <p:grpSpPr>
          <a:xfrm>
            <a:off x="6236349" y="7426864"/>
            <a:ext cx="2320061" cy="2310998"/>
            <a:chOff x="0" y="0"/>
            <a:chExt cx="6502400" cy="6477000"/>
          </a:xfrm>
        </p:grpSpPr>
        <p:sp>
          <p:nvSpPr>
            <p:cNvPr id="40" name="Freeform 4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9"/>
              <a:stretch>
                <a:fillRect l="-22972" r="-22972"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aphicFrame>
        <p:nvGraphicFramePr>
          <p:cNvPr id="42" name="Table 42"/>
          <p:cNvGraphicFramePr>
            <a:graphicFrameLocks noGrp="1"/>
          </p:cNvGraphicFramePr>
          <p:nvPr/>
        </p:nvGraphicFramePr>
        <p:xfrm>
          <a:off x="5486400" y="-4095750"/>
          <a:ext cx="7315200" cy="4114800"/>
        </p:xfrm>
        <a:graphic>
          <a:graphicData uri="http://schemas.openxmlformats.org/drawingml/2006/table">
            <a:tbl>
              <a:tblPr/>
              <a:tblGrid>
                <a:gridCol w="731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14800"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rchivo Black"/>
                        </a:rPr>
                        <a:t>Bas armagnac, floc</a:t>
                      </a:r>
                      <a:endParaRPr lang="en-US" sz="1100"/>
                    </a:p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rchivo Black"/>
                        </a:rPr>
                        <a:t>  de Gascogne,vins IGP côtes de Gascogne</a:t>
                      </a:r>
                    </a:p>
                  </a:txBody>
                  <a:tcPr marL="190500" marR="190500" marT="190500" marB="190500" anchor="ctr">
                    <a:lnL w="952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3" name="Table 43"/>
          <p:cNvGraphicFramePr>
            <a:graphicFrameLocks noGrp="1"/>
          </p:cNvGraphicFramePr>
          <p:nvPr/>
        </p:nvGraphicFramePr>
        <p:xfrm>
          <a:off x="5486400" y="-4095750"/>
          <a:ext cx="7315200" cy="4114800"/>
        </p:xfrm>
        <a:graphic>
          <a:graphicData uri="http://schemas.openxmlformats.org/drawingml/2006/table">
            <a:tbl>
              <a:tblPr/>
              <a:tblGrid>
                <a:gridCol w="731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14800"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Archivo Black"/>
                        </a:rPr>
                        <a:t>Bas armagnac, floc</a:t>
                      </a:r>
                      <a:endParaRPr lang="en-US" sz="1100"/>
                    </a:p>
                    <a:p>
                      <a:pPr>
                        <a:lnSpc>
                          <a:spcPts val="42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Archivo Black"/>
                        </a:rPr>
                        <a:t>  de Gascogne,vins IGP côtes de Gascogne</a:t>
                      </a:r>
                    </a:p>
                  </a:txBody>
                  <a:tcPr marL="190500" marR="190500" marT="190500" marB="190500" anchor="ctr">
                    <a:lnL w="952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4" name="TextBox 44"/>
          <p:cNvSpPr txBox="1"/>
          <p:nvPr/>
        </p:nvSpPr>
        <p:spPr>
          <a:xfrm>
            <a:off x="697084" y="125147"/>
            <a:ext cx="9537014" cy="898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91"/>
              </a:lnSpc>
              <a:spcBef>
                <a:spcPct val="0"/>
              </a:spcBef>
            </a:pPr>
            <a:r>
              <a:rPr lang="en-US" sz="5283" spc="184">
                <a:solidFill>
                  <a:srgbClr val="88931A"/>
                </a:solidFill>
                <a:latin typeface="Archivo Black"/>
              </a:rPr>
              <a:t>EXPOSANTS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3108404" y="1786206"/>
            <a:ext cx="4413072" cy="35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21"/>
              </a:lnSpc>
              <a:spcBef>
                <a:spcPct val="0"/>
              </a:spcBef>
            </a:pPr>
            <a:r>
              <a:rPr lang="en-US" sz="2087" spc="-41">
                <a:solidFill>
                  <a:srgbClr val="C1FF72"/>
                </a:solidFill>
                <a:latin typeface="Montserrat Light Bold"/>
              </a:rPr>
              <a:t>Isabelle et Marc SAINT MARTIN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305720" y="2342221"/>
            <a:ext cx="3894757" cy="620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  <a:spcBef>
                <a:spcPct val="0"/>
              </a:spcBef>
            </a:pPr>
            <a:r>
              <a:rPr lang="en-US" sz="1818">
                <a:solidFill>
                  <a:srgbClr val="FFFFFF"/>
                </a:solidFill>
                <a:latin typeface="Montserrat Light"/>
              </a:rPr>
              <a:t>Bas Armagnac, Floc de Gascogne, vins IGP, Côte de Gascognac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1066970" y="2764497"/>
            <a:ext cx="4413072" cy="35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21"/>
              </a:lnSpc>
              <a:spcBef>
                <a:spcPct val="0"/>
              </a:spcBef>
            </a:pPr>
            <a:r>
              <a:rPr lang="en-US" sz="2087" spc="-41">
                <a:solidFill>
                  <a:srgbClr val="C1FF72"/>
                </a:solidFill>
                <a:latin typeface="Montserrat Light Bold"/>
              </a:rPr>
              <a:t>Les croustades d’Isabelle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1211922" y="3420574"/>
            <a:ext cx="3894757" cy="306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  <a:spcBef>
                <a:spcPct val="0"/>
              </a:spcBef>
            </a:pPr>
            <a:r>
              <a:rPr lang="en-US" sz="1818">
                <a:solidFill>
                  <a:srgbClr val="FFFFFF"/>
                </a:solidFill>
                <a:latin typeface="Montserrat Light"/>
              </a:rPr>
              <a:t>Croustades faites sur place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2787405" y="4632243"/>
            <a:ext cx="4413072" cy="35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21"/>
              </a:lnSpc>
              <a:spcBef>
                <a:spcPct val="0"/>
              </a:spcBef>
            </a:pPr>
            <a:r>
              <a:rPr lang="en-US" sz="2087" spc="-41">
                <a:solidFill>
                  <a:srgbClr val="C1FF72"/>
                </a:solidFill>
                <a:latin typeface="Montserrat Light Bold"/>
              </a:rPr>
              <a:t>Alain PATAT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2787405" y="5266600"/>
            <a:ext cx="3894757" cy="306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  <a:spcBef>
                <a:spcPct val="0"/>
              </a:spcBef>
            </a:pPr>
            <a:r>
              <a:rPr lang="en-US" sz="1818">
                <a:solidFill>
                  <a:srgbClr val="FFFFFF"/>
                </a:solidFill>
                <a:latin typeface="Montserrat Light"/>
              </a:rPr>
              <a:t>Jeux en  bois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0693607" y="5534737"/>
            <a:ext cx="4413072" cy="35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21"/>
              </a:lnSpc>
              <a:spcBef>
                <a:spcPct val="0"/>
              </a:spcBef>
            </a:pPr>
            <a:r>
              <a:rPr lang="en-US" sz="2087" spc="-41">
                <a:solidFill>
                  <a:srgbClr val="C1FF72"/>
                </a:solidFill>
                <a:latin typeface="Montserrat Light Bold"/>
              </a:rPr>
              <a:t>Christiane FITZPATRICK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0394425" y="6283732"/>
            <a:ext cx="3894757" cy="620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</a:pPr>
            <a:r>
              <a:rPr lang="en-US" sz="1818">
                <a:solidFill>
                  <a:srgbClr val="FFFFFF"/>
                </a:solidFill>
                <a:latin typeface="Montserrat Light"/>
              </a:rPr>
              <a:t>Art Céramiste</a:t>
            </a:r>
          </a:p>
          <a:p>
            <a:pPr algn="ctr">
              <a:lnSpc>
                <a:spcPts val="2545"/>
              </a:lnSpc>
              <a:spcBef>
                <a:spcPct val="0"/>
              </a:spcBef>
            </a:pPr>
            <a:r>
              <a:rPr lang="en-US" sz="1818">
                <a:solidFill>
                  <a:srgbClr val="FFFFFF"/>
                </a:solidFill>
                <a:latin typeface="Montserrat Light"/>
              </a:rPr>
              <a:t>La clé des champs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8848520" y="8081555"/>
            <a:ext cx="4413072" cy="35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21"/>
              </a:lnSpc>
              <a:spcBef>
                <a:spcPct val="0"/>
              </a:spcBef>
            </a:pPr>
            <a:r>
              <a:rPr lang="en-US" sz="2087" spc="-41">
                <a:solidFill>
                  <a:srgbClr val="C1FF72"/>
                </a:solidFill>
                <a:latin typeface="Montserrat Light Bold"/>
              </a:rPr>
              <a:t>Nicolas RICAU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8746229" y="8588300"/>
            <a:ext cx="3894757" cy="620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</a:pPr>
            <a:r>
              <a:rPr lang="en-US" sz="1818">
                <a:solidFill>
                  <a:srgbClr val="FFFFFF"/>
                </a:solidFill>
                <a:latin typeface="Montserrat Light"/>
              </a:rPr>
              <a:t>SARL L’Etuverie</a:t>
            </a:r>
          </a:p>
          <a:p>
            <a:pPr algn="ctr">
              <a:lnSpc>
                <a:spcPts val="2545"/>
              </a:lnSpc>
              <a:spcBef>
                <a:spcPct val="0"/>
              </a:spcBef>
            </a:pPr>
            <a:r>
              <a:rPr lang="en-US" sz="1818">
                <a:solidFill>
                  <a:srgbClr val="FFFFFF"/>
                </a:solidFill>
                <a:latin typeface="Montserrat Light"/>
              </a:rPr>
              <a:t>Ail noir, moutarde, miel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1711277">
            <a:off x="9261101" y="1500259"/>
            <a:ext cx="10771889" cy="1140752"/>
          </a:xfrm>
          <a:custGeom>
            <a:avLst/>
            <a:gdLst/>
            <a:ahLst/>
            <a:cxnLst/>
            <a:rect l="l" t="t" r="r" b="b"/>
            <a:pathLst>
              <a:path w="10771889" h="1140752">
                <a:moveTo>
                  <a:pt x="0" y="0"/>
                </a:moveTo>
                <a:lnTo>
                  <a:pt x="10771889" y="0"/>
                </a:lnTo>
                <a:lnTo>
                  <a:pt x="10771889" y="1140752"/>
                </a:lnTo>
                <a:lnTo>
                  <a:pt x="0" y="11407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sp>
        <p:nvSpPr>
          <p:cNvPr id="4" name="Freeform 4"/>
          <p:cNvSpPr/>
          <p:nvPr/>
        </p:nvSpPr>
        <p:spPr>
          <a:xfrm rot="-8949716">
            <a:off x="-2342739" y="8347255"/>
            <a:ext cx="10771889" cy="1140752"/>
          </a:xfrm>
          <a:custGeom>
            <a:avLst/>
            <a:gdLst/>
            <a:ahLst/>
            <a:cxnLst/>
            <a:rect l="l" t="t" r="r" b="b"/>
            <a:pathLst>
              <a:path w="10771889" h="1140752">
                <a:moveTo>
                  <a:pt x="0" y="0"/>
                </a:moveTo>
                <a:lnTo>
                  <a:pt x="10771889" y="0"/>
                </a:lnTo>
                <a:lnTo>
                  <a:pt x="10771889" y="1140752"/>
                </a:lnTo>
                <a:lnTo>
                  <a:pt x="0" y="11407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971117" y="3339624"/>
            <a:ext cx="4988948" cy="528334"/>
          </a:xfrm>
          <a:custGeom>
            <a:avLst/>
            <a:gdLst/>
            <a:ahLst/>
            <a:cxnLst/>
            <a:rect l="l" t="t" r="r" b="b"/>
            <a:pathLst>
              <a:path w="4988948" h="528334">
                <a:moveTo>
                  <a:pt x="0" y="0"/>
                </a:moveTo>
                <a:lnTo>
                  <a:pt x="4988948" y="0"/>
                </a:lnTo>
                <a:lnTo>
                  <a:pt x="4988948" y="528334"/>
                </a:lnTo>
                <a:lnTo>
                  <a:pt x="0" y="528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066970" y="4318782"/>
            <a:ext cx="4988948" cy="528334"/>
          </a:xfrm>
          <a:custGeom>
            <a:avLst/>
            <a:gdLst/>
            <a:ahLst/>
            <a:cxnLst/>
            <a:rect l="l" t="t" r="r" b="b"/>
            <a:pathLst>
              <a:path w="4988948" h="528334">
                <a:moveTo>
                  <a:pt x="0" y="0"/>
                </a:moveTo>
                <a:lnTo>
                  <a:pt x="4988948" y="0"/>
                </a:lnTo>
                <a:lnTo>
                  <a:pt x="4988948" y="528334"/>
                </a:lnTo>
                <a:lnTo>
                  <a:pt x="0" y="528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32528" y="6226498"/>
            <a:ext cx="4988948" cy="528334"/>
          </a:xfrm>
          <a:custGeom>
            <a:avLst/>
            <a:gdLst/>
            <a:ahLst/>
            <a:cxnLst/>
            <a:rect l="l" t="t" r="r" b="b"/>
            <a:pathLst>
              <a:path w="4988948" h="528334">
                <a:moveTo>
                  <a:pt x="0" y="0"/>
                </a:moveTo>
                <a:lnTo>
                  <a:pt x="4988948" y="0"/>
                </a:lnTo>
                <a:lnTo>
                  <a:pt x="4988948" y="528334"/>
                </a:lnTo>
                <a:lnTo>
                  <a:pt x="0" y="528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89825" y="7162697"/>
            <a:ext cx="4988948" cy="528334"/>
          </a:xfrm>
          <a:custGeom>
            <a:avLst/>
            <a:gdLst/>
            <a:ahLst/>
            <a:cxnLst/>
            <a:rect l="l" t="t" r="r" b="b"/>
            <a:pathLst>
              <a:path w="4988948" h="528334">
                <a:moveTo>
                  <a:pt x="0" y="0"/>
                </a:moveTo>
                <a:lnTo>
                  <a:pt x="4988948" y="0"/>
                </a:lnTo>
                <a:lnTo>
                  <a:pt x="4988948" y="528333"/>
                </a:lnTo>
                <a:lnTo>
                  <a:pt x="0" y="5283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282138" y="1572000"/>
            <a:ext cx="5489727" cy="1761958"/>
            <a:chOff x="0" y="0"/>
            <a:chExt cx="1569119" cy="50361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69119" cy="503617"/>
            </a:xfrm>
            <a:custGeom>
              <a:avLst/>
              <a:gdLst/>
              <a:ahLst/>
              <a:cxnLst/>
              <a:rect l="l" t="t" r="r" b="b"/>
              <a:pathLst>
                <a:path w="1569119" h="503617">
                  <a:moveTo>
                    <a:pt x="18333" y="0"/>
                  </a:moveTo>
                  <a:lnTo>
                    <a:pt x="1550786" y="0"/>
                  </a:lnTo>
                  <a:cubicBezTo>
                    <a:pt x="1555648" y="0"/>
                    <a:pt x="1560311" y="1932"/>
                    <a:pt x="1563749" y="5370"/>
                  </a:cubicBezTo>
                  <a:cubicBezTo>
                    <a:pt x="1567187" y="8808"/>
                    <a:pt x="1569119" y="13471"/>
                    <a:pt x="1569119" y="18333"/>
                  </a:cubicBezTo>
                  <a:lnTo>
                    <a:pt x="1569119" y="485284"/>
                  </a:lnTo>
                  <a:cubicBezTo>
                    <a:pt x="1569119" y="495409"/>
                    <a:pt x="1560911" y="503617"/>
                    <a:pt x="1550786" y="503617"/>
                  </a:cubicBezTo>
                  <a:lnTo>
                    <a:pt x="18333" y="503617"/>
                  </a:lnTo>
                  <a:cubicBezTo>
                    <a:pt x="8208" y="503617"/>
                    <a:pt x="0" y="495409"/>
                    <a:pt x="0" y="485284"/>
                  </a:cubicBezTo>
                  <a:lnTo>
                    <a:pt x="0" y="18333"/>
                  </a:lnTo>
                  <a:cubicBezTo>
                    <a:pt x="0" y="8208"/>
                    <a:pt x="8208" y="0"/>
                    <a:pt x="18333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569119" cy="5417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3"/>
                </a:lnSpc>
              </a:pPr>
              <a:endParaRPr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617566" y="1350854"/>
            <a:ext cx="2320061" cy="2310998"/>
            <a:chOff x="0" y="0"/>
            <a:chExt cx="6502400" cy="6477000"/>
          </a:xfrm>
        </p:grpSpPr>
        <p:sp>
          <p:nvSpPr>
            <p:cNvPr id="13" name="Freeform 1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16566" r="-16566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0281472" y="2577695"/>
            <a:ext cx="5489727" cy="1761958"/>
            <a:chOff x="0" y="0"/>
            <a:chExt cx="1569119" cy="50361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69119" cy="503617"/>
            </a:xfrm>
            <a:custGeom>
              <a:avLst/>
              <a:gdLst/>
              <a:ahLst/>
              <a:cxnLst/>
              <a:rect l="l" t="t" r="r" b="b"/>
              <a:pathLst>
                <a:path w="1569119" h="503617">
                  <a:moveTo>
                    <a:pt x="18333" y="0"/>
                  </a:moveTo>
                  <a:lnTo>
                    <a:pt x="1550786" y="0"/>
                  </a:lnTo>
                  <a:cubicBezTo>
                    <a:pt x="1555648" y="0"/>
                    <a:pt x="1560311" y="1932"/>
                    <a:pt x="1563749" y="5370"/>
                  </a:cubicBezTo>
                  <a:cubicBezTo>
                    <a:pt x="1567187" y="8808"/>
                    <a:pt x="1569119" y="13471"/>
                    <a:pt x="1569119" y="18333"/>
                  </a:cubicBezTo>
                  <a:lnTo>
                    <a:pt x="1569119" y="485284"/>
                  </a:lnTo>
                  <a:cubicBezTo>
                    <a:pt x="1569119" y="495409"/>
                    <a:pt x="1560911" y="503617"/>
                    <a:pt x="1550786" y="503617"/>
                  </a:cubicBezTo>
                  <a:lnTo>
                    <a:pt x="18333" y="503617"/>
                  </a:lnTo>
                  <a:cubicBezTo>
                    <a:pt x="8208" y="503617"/>
                    <a:pt x="0" y="495409"/>
                    <a:pt x="0" y="485284"/>
                  </a:cubicBezTo>
                  <a:lnTo>
                    <a:pt x="0" y="18333"/>
                  </a:lnTo>
                  <a:cubicBezTo>
                    <a:pt x="0" y="8208"/>
                    <a:pt x="8208" y="0"/>
                    <a:pt x="18333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569119" cy="5417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3"/>
                </a:lnSpc>
              </a:pPr>
              <a:endParaRPr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8664915" y="2271951"/>
            <a:ext cx="2320061" cy="2310998"/>
            <a:chOff x="0" y="0"/>
            <a:chExt cx="6502400" cy="6477000"/>
          </a:xfrm>
        </p:grpSpPr>
        <p:sp>
          <p:nvSpPr>
            <p:cNvPr id="19" name="Freeform 19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223" t="-1364" r="223" b="-1364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715536" y="4443559"/>
            <a:ext cx="5489727" cy="1761958"/>
            <a:chOff x="0" y="0"/>
            <a:chExt cx="1569119" cy="50361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569119" cy="503617"/>
            </a:xfrm>
            <a:custGeom>
              <a:avLst/>
              <a:gdLst/>
              <a:ahLst/>
              <a:cxnLst/>
              <a:rect l="l" t="t" r="r" b="b"/>
              <a:pathLst>
                <a:path w="1569119" h="503617">
                  <a:moveTo>
                    <a:pt x="18333" y="0"/>
                  </a:moveTo>
                  <a:lnTo>
                    <a:pt x="1550786" y="0"/>
                  </a:lnTo>
                  <a:cubicBezTo>
                    <a:pt x="1555648" y="0"/>
                    <a:pt x="1560311" y="1932"/>
                    <a:pt x="1563749" y="5370"/>
                  </a:cubicBezTo>
                  <a:cubicBezTo>
                    <a:pt x="1567187" y="8808"/>
                    <a:pt x="1569119" y="13471"/>
                    <a:pt x="1569119" y="18333"/>
                  </a:cubicBezTo>
                  <a:lnTo>
                    <a:pt x="1569119" y="485284"/>
                  </a:lnTo>
                  <a:cubicBezTo>
                    <a:pt x="1569119" y="495409"/>
                    <a:pt x="1560911" y="503617"/>
                    <a:pt x="1550786" y="503617"/>
                  </a:cubicBezTo>
                  <a:lnTo>
                    <a:pt x="18333" y="503617"/>
                  </a:lnTo>
                  <a:cubicBezTo>
                    <a:pt x="8208" y="503617"/>
                    <a:pt x="0" y="495409"/>
                    <a:pt x="0" y="485284"/>
                  </a:cubicBezTo>
                  <a:lnTo>
                    <a:pt x="0" y="18333"/>
                  </a:lnTo>
                  <a:cubicBezTo>
                    <a:pt x="0" y="8208"/>
                    <a:pt x="8208" y="0"/>
                    <a:pt x="18333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569119" cy="5417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3"/>
                </a:lnSpc>
              </a:pPr>
              <a:endParaRPr/>
            </a:p>
          </p:txBody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276434" y="4179667"/>
            <a:ext cx="2320061" cy="2310998"/>
            <a:chOff x="0" y="0"/>
            <a:chExt cx="6502400" cy="6477000"/>
          </a:xfrm>
        </p:grpSpPr>
        <p:sp>
          <p:nvSpPr>
            <p:cNvPr id="25" name="Freeform 25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6"/>
              <a:stretch>
                <a:fillRect l="223" t="-28348" r="223" b="-28348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9642395" y="5400738"/>
            <a:ext cx="5489727" cy="1761958"/>
            <a:chOff x="0" y="0"/>
            <a:chExt cx="1569119" cy="50361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569119" cy="503617"/>
            </a:xfrm>
            <a:custGeom>
              <a:avLst/>
              <a:gdLst/>
              <a:ahLst/>
              <a:cxnLst/>
              <a:rect l="l" t="t" r="r" b="b"/>
              <a:pathLst>
                <a:path w="1569119" h="503617">
                  <a:moveTo>
                    <a:pt x="18333" y="0"/>
                  </a:moveTo>
                  <a:lnTo>
                    <a:pt x="1550786" y="0"/>
                  </a:lnTo>
                  <a:cubicBezTo>
                    <a:pt x="1555648" y="0"/>
                    <a:pt x="1560311" y="1932"/>
                    <a:pt x="1563749" y="5370"/>
                  </a:cubicBezTo>
                  <a:cubicBezTo>
                    <a:pt x="1567187" y="8808"/>
                    <a:pt x="1569119" y="13471"/>
                    <a:pt x="1569119" y="18333"/>
                  </a:cubicBezTo>
                  <a:lnTo>
                    <a:pt x="1569119" y="485284"/>
                  </a:lnTo>
                  <a:cubicBezTo>
                    <a:pt x="1569119" y="495409"/>
                    <a:pt x="1560911" y="503617"/>
                    <a:pt x="1550786" y="503617"/>
                  </a:cubicBezTo>
                  <a:lnTo>
                    <a:pt x="18333" y="503617"/>
                  </a:lnTo>
                  <a:cubicBezTo>
                    <a:pt x="8208" y="503617"/>
                    <a:pt x="0" y="495409"/>
                    <a:pt x="0" y="485284"/>
                  </a:cubicBezTo>
                  <a:lnTo>
                    <a:pt x="0" y="18333"/>
                  </a:lnTo>
                  <a:cubicBezTo>
                    <a:pt x="0" y="8208"/>
                    <a:pt x="8208" y="0"/>
                    <a:pt x="18333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1569119" cy="5417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3"/>
                </a:lnSpc>
              </a:pPr>
              <a:endParaRPr/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8074365" y="5050019"/>
            <a:ext cx="2320061" cy="2310998"/>
            <a:chOff x="0" y="0"/>
            <a:chExt cx="6502400" cy="6477000"/>
          </a:xfrm>
        </p:grpSpPr>
        <p:sp>
          <p:nvSpPr>
            <p:cNvPr id="31" name="Freeform 31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7"/>
              <a:stretch>
                <a:fillRect l="-22923" r="-22923"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33" name="Group 33"/>
          <p:cNvGrpSpPr>
            <a:grpSpLocks noChangeAspect="1"/>
          </p:cNvGrpSpPr>
          <p:nvPr/>
        </p:nvGrpSpPr>
        <p:grpSpPr>
          <a:xfrm>
            <a:off x="13159301" y="-600190"/>
            <a:ext cx="5128699" cy="2884894"/>
            <a:chOff x="0" y="0"/>
            <a:chExt cx="6089457" cy="342532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6089457" y="3425320"/>
                  </a:moveTo>
                  <a:lnTo>
                    <a:pt x="6089457" y="0"/>
                  </a:lnTo>
                  <a:lnTo>
                    <a:pt x="0" y="0"/>
                  </a:lnTo>
                  <a:cubicBezTo>
                    <a:pt x="2029819" y="1141773"/>
                    <a:pt x="4059638" y="2283546"/>
                    <a:pt x="6089457" y="3425320"/>
                  </a:cubicBezTo>
                  <a:close/>
                </a:path>
              </a:pathLst>
            </a:custGeom>
            <a:solidFill>
              <a:srgbClr val="539BE0"/>
            </a:solidFill>
          </p:spPr>
        </p:sp>
        <p:sp>
          <p:nvSpPr>
            <p:cNvPr id="35" name="Freeform 35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6089457" y="3425320"/>
                  </a:moveTo>
                  <a:lnTo>
                    <a:pt x="6089457" y="0"/>
                  </a:lnTo>
                  <a:lnTo>
                    <a:pt x="0" y="0"/>
                  </a:lnTo>
                  <a:cubicBezTo>
                    <a:pt x="2029819" y="1141773"/>
                    <a:pt x="4059638" y="2283546"/>
                    <a:pt x="6089457" y="3425320"/>
                  </a:cubicBezTo>
                  <a:close/>
                </a:path>
              </a:pathLst>
            </a:custGeom>
            <a:blipFill>
              <a:blip r:embed="rId8"/>
              <a:stretch>
                <a:fillRect t="-10737" b="-10737"/>
              </a:stretch>
            </a:blipFill>
          </p:spPr>
        </p:sp>
      </p:grpSp>
      <p:graphicFrame>
        <p:nvGraphicFramePr>
          <p:cNvPr id="36" name="Table 36"/>
          <p:cNvGraphicFramePr>
            <a:graphicFrameLocks noGrp="1"/>
          </p:cNvGraphicFramePr>
          <p:nvPr/>
        </p:nvGraphicFramePr>
        <p:xfrm>
          <a:off x="5486400" y="-4095750"/>
          <a:ext cx="7315200" cy="4114800"/>
        </p:xfrm>
        <a:graphic>
          <a:graphicData uri="http://schemas.openxmlformats.org/drawingml/2006/table">
            <a:tbl>
              <a:tblPr/>
              <a:tblGrid>
                <a:gridCol w="731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14800"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rchivo Black"/>
                        </a:rPr>
                        <a:t>Bas armagnac, floc</a:t>
                      </a:r>
                      <a:endParaRPr lang="en-US" sz="1100"/>
                    </a:p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rchivo Black"/>
                        </a:rPr>
                        <a:t>  de Gascogne,vins IGP côtes de Gascogne</a:t>
                      </a:r>
                    </a:p>
                  </a:txBody>
                  <a:tcPr marL="190500" marR="190500" marT="190500" marB="190500" anchor="ctr">
                    <a:lnL w="952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7" name="Table 37"/>
          <p:cNvGraphicFramePr>
            <a:graphicFrameLocks noGrp="1"/>
          </p:cNvGraphicFramePr>
          <p:nvPr/>
        </p:nvGraphicFramePr>
        <p:xfrm>
          <a:off x="5486400" y="-4095750"/>
          <a:ext cx="7315200" cy="4114800"/>
        </p:xfrm>
        <a:graphic>
          <a:graphicData uri="http://schemas.openxmlformats.org/drawingml/2006/table">
            <a:tbl>
              <a:tblPr/>
              <a:tblGrid>
                <a:gridCol w="731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14800"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Archivo Black"/>
                        </a:rPr>
                        <a:t>Bas armagnac, floc</a:t>
                      </a:r>
                      <a:endParaRPr lang="en-US" sz="1100"/>
                    </a:p>
                    <a:p>
                      <a:pPr>
                        <a:lnSpc>
                          <a:spcPts val="42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Archivo Black"/>
                        </a:rPr>
                        <a:t>  de Gascogne,vins IGP côtes de Gascogne</a:t>
                      </a:r>
                    </a:p>
                  </a:txBody>
                  <a:tcPr marL="190500" marR="190500" marT="190500" marB="190500" anchor="ctr">
                    <a:lnL w="952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" name="TextBox 38"/>
          <p:cNvSpPr txBox="1"/>
          <p:nvPr/>
        </p:nvSpPr>
        <p:spPr>
          <a:xfrm>
            <a:off x="744458" y="71462"/>
            <a:ext cx="9537014" cy="898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91"/>
              </a:lnSpc>
              <a:spcBef>
                <a:spcPct val="0"/>
              </a:spcBef>
            </a:pPr>
            <a:r>
              <a:rPr lang="en-US" sz="5283" spc="184">
                <a:solidFill>
                  <a:srgbClr val="88931A"/>
                </a:solidFill>
                <a:latin typeface="Archivo Black"/>
              </a:rPr>
              <a:t>EXPOSANTS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108404" y="1786206"/>
            <a:ext cx="4413072" cy="35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21"/>
              </a:lnSpc>
              <a:spcBef>
                <a:spcPct val="0"/>
              </a:spcBef>
            </a:pPr>
            <a:r>
              <a:rPr lang="en-US" sz="2087" spc="-41">
                <a:solidFill>
                  <a:srgbClr val="C1FF72"/>
                </a:solidFill>
                <a:latin typeface="Montserrat Light Bold"/>
              </a:rPr>
              <a:t>Audrey BOURRUST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3305720" y="2342221"/>
            <a:ext cx="3894757" cy="620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</a:pPr>
            <a:r>
              <a:rPr lang="en-US" sz="1818">
                <a:solidFill>
                  <a:srgbClr val="FFFFFF"/>
                </a:solidFill>
                <a:latin typeface="Montserrat Light"/>
              </a:rPr>
              <a:t>La ferme de Bidache</a:t>
            </a:r>
          </a:p>
          <a:p>
            <a:pPr algn="ctr">
              <a:lnSpc>
                <a:spcPts val="2545"/>
              </a:lnSpc>
              <a:spcBef>
                <a:spcPct val="0"/>
              </a:spcBef>
            </a:pPr>
            <a:r>
              <a:rPr lang="en-US" sz="1818">
                <a:solidFill>
                  <a:srgbClr val="FFFFFF"/>
                </a:solidFill>
                <a:latin typeface="Montserrat Light"/>
              </a:rPr>
              <a:t>Porc Noir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1066970" y="2764497"/>
            <a:ext cx="4413072" cy="35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21"/>
              </a:lnSpc>
              <a:spcBef>
                <a:spcPct val="0"/>
              </a:spcBef>
            </a:pPr>
            <a:r>
              <a:rPr lang="en-US" sz="2087" spc="-41">
                <a:solidFill>
                  <a:srgbClr val="C1FF72"/>
                </a:solidFill>
                <a:latin typeface="Montserrat Light Bold"/>
              </a:rPr>
              <a:t>Bruno et Florence LOBET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211922" y="3420574"/>
            <a:ext cx="3894757" cy="620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</a:pPr>
            <a:r>
              <a:rPr lang="en-US" sz="1818">
                <a:solidFill>
                  <a:srgbClr val="FFFFFF"/>
                </a:solidFill>
                <a:latin typeface="Montserrat Light"/>
              </a:rPr>
              <a:t>La Ferme Fleurie</a:t>
            </a:r>
          </a:p>
          <a:p>
            <a:pPr algn="ctr">
              <a:lnSpc>
                <a:spcPts val="2545"/>
              </a:lnSpc>
              <a:spcBef>
                <a:spcPct val="0"/>
              </a:spcBef>
            </a:pPr>
            <a:r>
              <a:rPr lang="en-US" sz="1818">
                <a:solidFill>
                  <a:srgbClr val="FFFFFF"/>
                </a:solidFill>
                <a:latin typeface="Montserrat Light"/>
              </a:rPr>
              <a:t>Canards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787405" y="4632243"/>
            <a:ext cx="4413072" cy="35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21"/>
              </a:lnSpc>
              <a:spcBef>
                <a:spcPct val="0"/>
              </a:spcBef>
            </a:pPr>
            <a:r>
              <a:rPr lang="en-US" sz="2087" spc="-41">
                <a:solidFill>
                  <a:srgbClr val="C1FF72"/>
                </a:solidFill>
                <a:latin typeface="Montserrat Light Bold"/>
              </a:rPr>
              <a:t>Stephan MAO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2787405" y="5266600"/>
            <a:ext cx="3894757" cy="306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  <a:spcBef>
                <a:spcPct val="0"/>
              </a:spcBef>
            </a:pPr>
            <a:r>
              <a:rPr lang="en-US" sz="1818">
                <a:solidFill>
                  <a:srgbClr val="FFFFFF"/>
                </a:solidFill>
                <a:latin typeface="Montserrat Light"/>
              </a:rPr>
              <a:t>Whisky, Vodka, Gin, Rhum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0693607" y="5534737"/>
            <a:ext cx="4413072" cy="35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21"/>
              </a:lnSpc>
              <a:spcBef>
                <a:spcPct val="0"/>
              </a:spcBef>
            </a:pPr>
            <a:r>
              <a:rPr lang="en-US" sz="2087" spc="-41">
                <a:solidFill>
                  <a:srgbClr val="C1FF72"/>
                </a:solidFill>
                <a:latin typeface="Montserrat Light Bold"/>
              </a:rPr>
              <a:t>Julien NARTET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0394425" y="6283732"/>
            <a:ext cx="3894757" cy="306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  <a:spcBef>
                <a:spcPct val="0"/>
              </a:spcBef>
            </a:pPr>
            <a:r>
              <a:rPr lang="en-US" sz="1818">
                <a:solidFill>
                  <a:srgbClr val="FFFFFF"/>
                </a:solidFill>
                <a:latin typeface="Montserrat Light"/>
              </a:rPr>
              <a:t>Roulotte Tiny House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8746229" y="8735300"/>
            <a:ext cx="3894757" cy="306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  <a:spcBef>
                <a:spcPct val="0"/>
              </a:spcBef>
            </a:pPr>
            <a:r>
              <a:rPr lang="en-US" sz="1818">
                <a:solidFill>
                  <a:srgbClr val="FFFFFF"/>
                </a:solidFill>
                <a:latin typeface="Montserrat Light"/>
              </a:rPr>
              <a:t>Ail noir, moutarde, miel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1711277">
            <a:off x="9261101" y="1500259"/>
            <a:ext cx="10771889" cy="1140752"/>
          </a:xfrm>
          <a:custGeom>
            <a:avLst/>
            <a:gdLst/>
            <a:ahLst/>
            <a:cxnLst/>
            <a:rect l="l" t="t" r="r" b="b"/>
            <a:pathLst>
              <a:path w="10771889" h="1140752">
                <a:moveTo>
                  <a:pt x="0" y="0"/>
                </a:moveTo>
                <a:lnTo>
                  <a:pt x="10771889" y="0"/>
                </a:lnTo>
                <a:lnTo>
                  <a:pt x="10771889" y="1140752"/>
                </a:lnTo>
                <a:lnTo>
                  <a:pt x="0" y="11407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sp>
        <p:nvSpPr>
          <p:cNvPr id="4" name="Freeform 4"/>
          <p:cNvSpPr/>
          <p:nvPr/>
        </p:nvSpPr>
        <p:spPr>
          <a:xfrm rot="-8949716">
            <a:off x="-2342739" y="8347255"/>
            <a:ext cx="10771889" cy="1140752"/>
          </a:xfrm>
          <a:custGeom>
            <a:avLst/>
            <a:gdLst/>
            <a:ahLst/>
            <a:cxnLst/>
            <a:rect l="l" t="t" r="r" b="b"/>
            <a:pathLst>
              <a:path w="10771889" h="1140752">
                <a:moveTo>
                  <a:pt x="0" y="0"/>
                </a:moveTo>
                <a:lnTo>
                  <a:pt x="10771889" y="0"/>
                </a:lnTo>
                <a:lnTo>
                  <a:pt x="10771889" y="1140752"/>
                </a:lnTo>
                <a:lnTo>
                  <a:pt x="0" y="11407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960065" y="6557492"/>
            <a:ext cx="4988948" cy="528334"/>
          </a:xfrm>
          <a:custGeom>
            <a:avLst/>
            <a:gdLst/>
            <a:ahLst/>
            <a:cxnLst/>
            <a:rect l="l" t="t" r="r" b="b"/>
            <a:pathLst>
              <a:path w="4988948" h="528334">
                <a:moveTo>
                  <a:pt x="0" y="0"/>
                </a:moveTo>
                <a:lnTo>
                  <a:pt x="4988948" y="0"/>
                </a:lnTo>
                <a:lnTo>
                  <a:pt x="4988948" y="528334"/>
                </a:lnTo>
                <a:lnTo>
                  <a:pt x="0" y="528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669574" y="4786009"/>
            <a:ext cx="5489727" cy="1761958"/>
            <a:chOff x="0" y="0"/>
            <a:chExt cx="1569119" cy="50361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69119" cy="503617"/>
            </a:xfrm>
            <a:custGeom>
              <a:avLst/>
              <a:gdLst/>
              <a:ahLst/>
              <a:cxnLst/>
              <a:rect l="l" t="t" r="r" b="b"/>
              <a:pathLst>
                <a:path w="1569119" h="503617">
                  <a:moveTo>
                    <a:pt x="18333" y="0"/>
                  </a:moveTo>
                  <a:lnTo>
                    <a:pt x="1550786" y="0"/>
                  </a:lnTo>
                  <a:cubicBezTo>
                    <a:pt x="1555648" y="0"/>
                    <a:pt x="1560311" y="1932"/>
                    <a:pt x="1563749" y="5370"/>
                  </a:cubicBezTo>
                  <a:cubicBezTo>
                    <a:pt x="1567187" y="8808"/>
                    <a:pt x="1569119" y="13471"/>
                    <a:pt x="1569119" y="18333"/>
                  </a:cubicBezTo>
                  <a:lnTo>
                    <a:pt x="1569119" y="485284"/>
                  </a:lnTo>
                  <a:cubicBezTo>
                    <a:pt x="1569119" y="495409"/>
                    <a:pt x="1560911" y="503617"/>
                    <a:pt x="1550786" y="503617"/>
                  </a:cubicBezTo>
                  <a:lnTo>
                    <a:pt x="18333" y="503617"/>
                  </a:lnTo>
                  <a:cubicBezTo>
                    <a:pt x="8208" y="503617"/>
                    <a:pt x="0" y="495409"/>
                    <a:pt x="0" y="485284"/>
                  </a:cubicBezTo>
                  <a:lnTo>
                    <a:pt x="0" y="18333"/>
                  </a:lnTo>
                  <a:cubicBezTo>
                    <a:pt x="0" y="8208"/>
                    <a:pt x="8208" y="0"/>
                    <a:pt x="18333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569119" cy="5417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3"/>
                </a:lnSpc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4584941" y="4487267"/>
            <a:ext cx="2320061" cy="2310998"/>
            <a:chOff x="0" y="0"/>
            <a:chExt cx="6502400" cy="6477000"/>
          </a:xfrm>
        </p:grpSpPr>
        <p:sp>
          <p:nvSpPr>
            <p:cNvPr id="10" name="Freeform 1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r="-9238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3159301" y="-600190"/>
            <a:ext cx="5128699" cy="2884894"/>
            <a:chOff x="0" y="0"/>
            <a:chExt cx="6089457" cy="34253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6089457" y="3425320"/>
                  </a:moveTo>
                  <a:lnTo>
                    <a:pt x="6089457" y="0"/>
                  </a:lnTo>
                  <a:lnTo>
                    <a:pt x="0" y="0"/>
                  </a:lnTo>
                  <a:cubicBezTo>
                    <a:pt x="2029819" y="1141773"/>
                    <a:pt x="4059638" y="2283546"/>
                    <a:pt x="6089457" y="3425320"/>
                  </a:cubicBezTo>
                  <a:close/>
                </a:path>
              </a:pathLst>
            </a:custGeom>
            <a:solidFill>
              <a:srgbClr val="539BE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6089457" y="3425320"/>
                  </a:moveTo>
                  <a:lnTo>
                    <a:pt x="6089457" y="0"/>
                  </a:lnTo>
                  <a:lnTo>
                    <a:pt x="0" y="0"/>
                  </a:lnTo>
                  <a:cubicBezTo>
                    <a:pt x="2029819" y="1141773"/>
                    <a:pt x="4059638" y="2283546"/>
                    <a:pt x="6089457" y="3425320"/>
                  </a:cubicBezTo>
                  <a:close/>
                </a:path>
              </a:pathLst>
            </a:custGeom>
            <a:blipFill>
              <a:blip r:embed="rId5"/>
              <a:stretch>
                <a:fillRect t="-10737" b="-10737"/>
              </a:stretch>
            </a:blipFill>
          </p:spPr>
        </p:sp>
      </p:grpSp>
      <p:graphicFrame>
        <p:nvGraphicFramePr>
          <p:cNvPr id="15" name="Table 15"/>
          <p:cNvGraphicFramePr>
            <a:graphicFrameLocks noGrp="1"/>
          </p:cNvGraphicFramePr>
          <p:nvPr/>
        </p:nvGraphicFramePr>
        <p:xfrm>
          <a:off x="5486400" y="-4095750"/>
          <a:ext cx="7315200" cy="4114800"/>
        </p:xfrm>
        <a:graphic>
          <a:graphicData uri="http://schemas.openxmlformats.org/drawingml/2006/table">
            <a:tbl>
              <a:tblPr/>
              <a:tblGrid>
                <a:gridCol w="731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14800"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rchivo Black"/>
                        </a:rPr>
                        <a:t>Bas armagnac, floc</a:t>
                      </a:r>
                      <a:endParaRPr lang="en-US" sz="1100"/>
                    </a:p>
                    <a:p>
                      <a:pPr>
                        <a:lnSpc>
                          <a:spcPts val="2100"/>
                        </a:lnSpc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latin typeface="Archivo Black"/>
                        </a:rPr>
                        <a:t>  de Gascogne,vins IGP côtes de Gascogne</a:t>
                      </a:r>
                    </a:p>
                  </a:txBody>
                  <a:tcPr marL="190500" marR="190500" marT="190500" marB="190500" anchor="ctr">
                    <a:lnL w="952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e 16"/>
          <p:cNvGraphicFramePr>
            <a:graphicFrameLocks noGrp="1"/>
          </p:cNvGraphicFramePr>
          <p:nvPr/>
        </p:nvGraphicFramePr>
        <p:xfrm>
          <a:off x="5486400" y="-4095750"/>
          <a:ext cx="7315200" cy="4114800"/>
        </p:xfrm>
        <a:graphic>
          <a:graphicData uri="http://schemas.openxmlformats.org/drawingml/2006/table">
            <a:tbl>
              <a:tblPr/>
              <a:tblGrid>
                <a:gridCol w="731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14800"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Archivo Black"/>
                        </a:rPr>
                        <a:t>Bas armagnac, floc</a:t>
                      </a:r>
                      <a:endParaRPr lang="en-US" sz="1100"/>
                    </a:p>
                    <a:p>
                      <a:pPr>
                        <a:lnSpc>
                          <a:spcPts val="42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Archivo Black"/>
                        </a:rPr>
                        <a:t>  de Gascogne,vins IGP côtes de Gascogne</a:t>
                      </a:r>
                    </a:p>
                  </a:txBody>
                  <a:tcPr marL="190500" marR="190500" marT="190500" marB="190500" anchor="ctr">
                    <a:lnL w="952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TextBox 17"/>
          <p:cNvSpPr txBox="1"/>
          <p:nvPr/>
        </p:nvSpPr>
        <p:spPr>
          <a:xfrm>
            <a:off x="1817282" y="933450"/>
            <a:ext cx="9537014" cy="898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91"/>
              </a:lnSpc>
              <a:spcBef>
                <a:spcPct val="0"/>
              </a:spcBef>
            </a:pPr>
            <a:r>
              <a:rPr lang="en-US" sz="5283" spc="184">
                <a:solidFill>
                  <a:srgbClr val="88931A"/>
                </a:solidFill>
                <a:latin typeface="Archivo Black"/>
              </a:rPr>
              <a:t>EXPOSANTS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388528" y="5444481"/>
            <a:ext cx="4413072" cy="35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21"/>
              </a:lnSpc>
              <a:spcBef>
                <a:spcPct val="0"/>
              </a:spcBef>
            </a:pPr>
            <a:r>
              <a:rPr lang="en-US" sz="2087" spc="-41">
                <a:solidFill>
                  <a:srgbClr val="C1FF72"/>
                </a:solidFill>
                <a:latin typeface="Montserrat Light Bold"/>
              </a:rPr>
              <a:t>Chambre des métiers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746229" y="8735300"/>
            <a:ext cx="3894757" cy="306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  <a:spcBef>
                <a:spcPct val="0"/>
              </a:spcBef>
            </a:pPr>
            <a:r>
              <a:rPr lang="en-US" sz="1818">
                <a:solidFill>
                  <a:srgbClr val="FFFFFF"/>
                </a:solidFill>
                <a:latin typeface="Montserrat Light"/>
              </a:rPr>
              <a:t>Ail noir, moutarde, miel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1844104">
            <a:off x="6380559" y="2491180"/>
            <a:ext cx="13471756" cy="1426670"/>
          </a:xfrm>
          <a:custGeom>
            <a:avLst/>
            <a:gdLst/>
            <a:ahLst/>
            <a:cxnLst/>
            <a:rect l="l" t="t" r="r" b="b"/>
            <a:pathLst>
              <a:path w="13471756" h="1426670">
                <a:moveTo>
                  <a:pt x="0" y="0"/>
                </a:moveTo>
                <a:lnTo>
                  <a:pt x="13471756" y="0"/>
                </a:lnTo>
                <a:lnTo>
                  <a:pt x="13471756" y="1426671"/>
                </a:lnTo>
                <a:lnTo>
                  <a:pt x="0" y="1426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0"/>
            <a:ext cx="18288000" cy="10287001"/>
            <a:chOff x="0" y="0"/>
            <a:chExt cx="6089457" cy="34253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6089457" y="3425320"/>
                  </a:moveTo>
                  <a:lnTo>
                    <a:pt x="6089457" y="0"/>
                  </a:lnTo>
                  <a:lnTo>
                    <a:pt x="0" y="0"/>
                  </a:lnTo>
                  <a:cubicBezTo>
                    <a:pt x="2029819" y="1141773"/>
                    <a:pt x="4059638" y="2283546"/>
                    <a:pt x="6089457" y="3425320"/>
                  </a:cubicBezTo>
                  <a:close/>
                </a:path>
              </a:pathLst>
            </a:custGeom>
            <a:gradFill rotWithShape="1">
              <a:gsLst>
                <a:gs pos="0">
                  <a:srgbClr val="696969">
                    <a:alpha val="72000"/>
                  </a:srgbClr>
                </a:gs>
                <a:gs pos="33333">
                  <a:srgbClr val="B4B4B4">
                    <a:alpha val="82500"/>
                  </a:srgbClr>
                </a:gs>
                <a:gs pos="66667">
                  <a:srgbClr val="EEEEEE">
                    <a:alpha val="70500"/>
                  </a:srgbClr>
                </a:gs>
                <a:gs pos="100000">
                  <a:srgbClr val="FBFBFB">
                    <a:alpha val="22000"/>
                  </a:srgbClr>
                </a:gs>
              </a:gsLst>
              <a:lin ang="0"/>
            </a:gra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6089457" y="3425320"/>
                  </a:moveTo>
                  <a:lnTo>
                    <a:pt x="6089457" y="0"/>
                  </a:lnTo>
                  <a:lnTo>
                    <a:pt x="0" y="0"/>
                  </a:lnTo>
                  <a:cubicBezTo>
                    <a:pt x="2029819" y="1141773"/>
                    <a:pt x="4059638" y="2283546"/>
                    <a:pt x="6089457" y="3425320"/>
                  </a:cubicBezTo>
                  <a:close/>
                </a:path>
              </a:pathLst>
            </a:custGeom>
            <a:blipFill>
              <a:blip r:embed="rId4"/>
              <a:stretch>
                <a:fillRect t="-83611" b="-83611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564743" y="3919239"/>
            <a:ext cx="4638666" cy="4638666"/>
          </a:xfrm>
          <a:custGeom>
            <a:avLst/>
            <a:gdLst/>
            <a:ahLst/>
            <a:cxnLst/>
            <a:rect l="l" t="t" r="r" b="b"/>
            <a:pathLst>
              <a:path w="4638666" h="4638666">
                <a:moveTo>
                  <a:pt x="0" y="0"/>
                </a:moveTo>
                <a:lnTo>
                  <a:pt x="4638666" y="0"/>
                </a:lnTo>
                <a:lnTo>
                  <a:pt x="4638666" y="4638667"/>
                </a:lnTo>
                <a:lnTo>
                  <a:pt x="0" y="46386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754668" y="7530637"/>
            <a:ext cx="5962422" cy="2577683"/>
            <a:chOff x="0" y="0"/>
            <a:chExt cx="7949896" cy="3436911"/>
          </a:xfrm>
        </p:grpSpPr>
        <p:sp>
          <p:nvSpPr>
            <p:cNvPr id="9" name="TextBox 9"/>
            <p:cNvSpPr txBox="1"/>
            <p:nvPr/>
          </p:nvSpPr>
          <p:spPr>
            <a:xfrm>
              <a:off x="0" y="457200"/>
              <a:ext cx="7949896" cy="23378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692"/>
                </a:lnSpc>
              </a:pPr>
              <a:r>
                <a:rPr lang="en-US" sz="13755">
                  <a:solidFill>
                    <a:srgbClr val="F10AE0"/>
                  </a:solidFill>
                  <a:latin typeface="Gladiola"/>
                </a:rPr>
                <a:t>Banda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314775"/>
              <a:ext cx="7949896" cy="11221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6"/>
                </a:lnSpc>
              </a:pPr>
              <a:r>
                <a:rPr lang="en-US" sz="5924">
                  <a:solidFill>
                    <a:srgbClr val="F10AE0"/>
                  </a:solidFill>
                  <a:latin typeface="Impact"/>
                </a:rPr>
                <a:t>DU GERS!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366481"/>
            <a:ext cx="8288520" cy="6558358"/>
          </a:xfrm>
          <a:custGeom>
            <a:avLst/>
            <a:gdLst/>
            <a:ahLst/>
            <a:cxnLst/>
            <a:rect l="l" t="t" r="r" b="b"/>
            <a:pathLst>
              <a:path w="8288520" h="6558358">
                <a:moveTo>
                  <a:pt x="0" y="0"/>
                </a:moveTo>
                <a:lnTo>
                  <a:pt x="8288520" y="0"/>
                </a:lnTo>
                <a:lnTo>
                  <a:pt x="8288520" y="6558358"/>
                </a:lnTo>
                <a:lnTo>
                  <a:pt x="0" y="65583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02" r="-1218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651579" y="246713"/>
            <a:ext cx="6636421" cy="7355339"/>
          </a:xfrm>
          <a:custGeom>
            <a:avLst/>
            <a:gdLst/>
            <a:ahLst/>
            <a:cxnLst/>
            <a:rect l="l" t="t" r="r" b="b"/>
            <a:pathLst>
              <a:path w="6636421" h="7355339">
                <a:moveTo>
                  <a:pt x="0" y="0"/>
                </a:moveTo>
                <a:lnTo>
                  <a:pt x="6636421" y="0"/>
                </a:lnTo>
                <a:lnTo>
                  <a:pt x="6636421" y="7355340"/>
                </a:lnTo>
                <a:lnTo>
                  <a:pt x="0" y="73553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076" r="-73562" b="-862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30364" y="7767043"/>
            <a:ext cx="6693145" cy="1961239"/>
          </a:xfrm>
          <a:custGeom>
            <a:avLst/>
            <a:gdLst/>
            <a:ahLst/>
            <a:cxnLst/>
            <a:rect l="l" t="t" r="r" b="b"/>
            <a:pathLst>
              <a:path w="6693145" h="1961239">
                <a:moveTo>
                  <a:pt x="0" y="0"/>
                </a:moveTo>
                <a:lnTo>
                  <a:pt x="6693145" y="0"/>
                </a:lnTo>
                <a:lnTo>
                  <a:pt x="6693145" y="1961240"/>
                </a:lnTo>
                <a:lnTo>
                  <a:pt x="0" y="1961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1333" r="-4596" b="-175624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0" y="440055"/>
            <a:ext cx="11462117" cy="121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05"/>
              </a:lnSpc>
            </a:pPr>
            <a:r>
              <a:rPr lang="en-US" sz="8250">
                <a:solidFill>
                  <a:srgbClr val="000000"/>
                </a:solidFill>
                <a:latin typeface="IM Fell Italics"/>
              </a:rPr>
              <a:t>Combats de mousquetaires</a:t>
            </a:r>
          </a:p>
        </p:txBody>
      </p:sp>
      <p:sp>
        <p:nvSpPr>
          <p:cNvPr id="6" name="TextBox 6"/>
          <p:cNvSpPr txBox="1"/>
          <p:nvPr/>
        </p:nvSpPr>
        <p:spPr>
          <a:xfrm rot="-493753">
            <a:off x="-1493928" y="2261989"/>
            <a:ext cx="16697194" cy="122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37"/>
              </a:lnSpc>
              <a:spcBef>
                <a:spcPct val="0"/>
              </a:spcBef>
            </a:pPr>
            <a:r>
              <a:rPr lang="en-US" sz="9237" spc="-184">
                <a:solidFill>
                  <a:srgbClr val="2FDFDF"/>
                </a:solidFill>
                <a:latin typeface="Sarina Bold"/>
              </a:rPr>
              <a:t>D’Artagnan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8599743" y="-3261333"/>
            <a:ext cx="1088513" cy="18288000"/>
            <a:chOff x="0" y="0"/>
            <a:chExt cx="28668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6687" cy="4816592"/>
            </a:xfrm>
            <a:custGeom>
              <a:avLst/>
              <a:gdLst/>
              <a:ahLst/>
              <a:cxnLst/>
              <a:rect l="l" t="t" r="r" b="b"/>
              <a:pathLst>
                <a:path w="286687" h="4816592">
                  <a:moveTo>
                    <a:pt x="0" y="0"/>
                  </a:moveTo>
                  <a:lnTo>
                    <a:pt x="286687" y="0"/>
                  </a:lnTo>
                  <a:lnTo>
                    <a:pt x="28668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696969">
                    <a:alpha val="41040"/>
                  </a:srgbClr>
                </a:gs>
                <a:gs pos="33333">
                  <a:srgbClr val="B4B4B4">
                    <a:alpha val="47025"/>
                  </a:srgbClr>
                </a:gs>
                <a:gs pos="66667">
                  <a:srgbClr val="EEEEEE">
                    <a:alpha val="40185"/>
                  </a:srgbClr>
                </a:gs>
                <a:gs pos="100000">
                  <a:srgbClr val="FBFBFB">
                    <a:alpha val="1254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286687" cy="4835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58461" y="2791184"/>
            <a:ext cx="4595005" cy="3573491"/>
            <a:chOff x="0" y="0"/>
            <a:chExt cx="1210207" cy="9411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10207" cy="941166"/>
            </a:xfrm>
            <a:custGeom>
              <a:avLst/>
              <a:gdLst/>
              <a:ahLst/>
              <a:cxnLst/>
              <a:rect l="l" t="t" r="r" b="b"/>
              <a:pathLst>
                <a:path w="1210207" h="941166">
                  <a:moveTo>
                    <a:pt x="33697" y="0"/>
                  </a:moveTo>
                  <a:lnTo>
                    <a:pt x="1176510" y="0"/>
                  </a:lnTo>
                  <a:cubicBezTo>
                    <a:pt x="1195120" y="0"/>
                    <a:pt x="1210207" y="15087"/>
                    <a:pt x="1210207" y="33697"/>
                  </a:cubicBezTo>
                  <a:lnTo>
                    <a:pt x="1210207" y="907469"/>
                  </a:lnTo>
                  <a:cubicBezTo>
                    <a:pt x="1210207" y="916406"/>
                    <a:pt x="1206657" y="924977"/>
                    <a:pt x="1200337" y="931297"/>
                  </a:cubicBezTo>
                  <a:cubicBezTo>
                    <a:pt x="1194018" y="937616"/>
                    <a:pt x="1185447" y="941166"/>
                    <a:pt x="1176510" y="941166"/>
                  </a:cubicBezTo>
                  <a:lnTo>
                    <a:pt x="33697" y="941166"/>
                  </a:lnTo>
                  <a:cubicBezTo>
                    <a:pt x="24760" y="941166"/>
                    <a:pt x="16189" y="937616"/>
                    <a:pt x="9870" y="931297"/>
                  </a:cubicBezTo>
                  <a:cubicBezTo>
                    <a:pt x="3550" y="924977"/>
                    <a:pt x="0" y="916406"/>
                    <a:pt x="0" y="907469"/>
                  </a:cubicBezTo>
                  <a:lnTo>
                    <a:pt x="0" y="33697"/>
                  </a:lnTo>
                  <a:cubicBezTo>
                    <a:pt x="0" y="24760"/>
                    <a:pt x="3550" y="16189"/>
                    <a:pt x="9870" y="9870"/>
                  </a:cubicBezTo>
                  <a:cubicBezTo>
                    <a:pt x="16189" y="3550"/>
                    <a:pt x="24760" y="0"/>
                    <a:pt x="33697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363636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1210207" cy="9602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03857" y="2791184"/>
            <a:ext cx="1047779" cy="1124013"/>
            <a:chOff x="0" y="0"/>
            <a:chExt cx="2127600" cy="2282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36648" cy="2334387"/>
            </a:xfrm>
            <a:custGeom>
              <a:avLst/>
              <a:gdLst/>
              <a:ahLst/>
              <a:cxnLst/>
              <a:rect l="l" t="t" r="r" b="b"/>
              <a:pathLst>
                <a:path w="2136648" h="2334387">
                  <a:moveTo>
                    <a:pt x="1983994" y="0"/>
                  </a:moveTo>
                  <a:lnTo>
                    <a:pt x="144145" y="0"/>
                  </a:lnTo>
                  <a:cubicBezTo>
                    <a:pt x="64389" y="0"/>
                    <a:pt x="0" y="64262"/>
                    <a:pt x="0" y="143891"/>
                  </a:cubicBezTo>
                  <a:lnTo>
                    <a:pt x="0" y="2334387"/>
                  </a:lnTo>
                  <a:lnTo>
                    <a:pt x="991997" y="1949577"/>
                  </a:lnTo>
                  <a:lnTo>
                    <a:pt x="1983994" y="2334387"/>
                  </a:lnTo>
                  <a:lnTo>
                    <a:pt x="1983994" y="152400"/>
                  </a:lnTo>
                  <a:cubicBezTo>
                    <a:pt x="1983994" y="67945"/>
                    <a:pt x="2052574" y="0"/>
                    <a:pt x="2136648" y="0"/>
                  </a:cubicBezTo>
                  <a:lnTo>
                    <a:pt x="1983994" y="0"/>
                  </a:lnTo>
                  <a:close/>
                </a:path>
              </a:pathLst>
            </a:custGeom>
            <a:solidFill>
              <a:srgbClr val="363636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700467" y="4031724"/>
            <a:ext cx="2055497" cy="205549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t="-16653" b="-16653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6640666" y="2791184"/>
            <a:ext cx="4595005" cy="3573491"/>
            <a:chOff x="0" y="0"/>
            <a:chExt cx="1210207" cy="94116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10207" cy="941166"/>
            </a:xfrm>
            <a:custGeom>
              <a:avLst/>
              <a:gdLst/>
              <a:ahLst/>
              <a:cxnLst/>
              <a:rect l="l" t="t" r="r" b="b"/>
              <a:pathLst>
                <a:path w="1210207" h="941166">
                  <a:moveTo>
                    <a:pt x="33697" y="0"/>
                  </a:moveTo>
                  <a:lnTo>
                    <a:pt x="1176510" y="0"/>
                  </a:lnTo>
                  <a:cubicBezTo>
                    <a:pt x="1195120" y="0"/>
                    <a:pt x="1210207" y="15087"/>
                    <a:pt x="1210207" y="33697"/>
                  </a:cubicBezTo>
                  <a:lnTo>
                    <a:pt x="1210207" y="907469"/>
                  </a:lnTo>
                  <a:cubicBezTo>
                    <a:pt x="1210207" y="916406"/>
                    <a:pt x="1206657" y="924977"/>
                    <a:pt x="1200337" y="931297"/>
                  </a:cubicBezTo>
                  <a:cubicBezTo>
                    <a:pt x="1194018" y="937616"/>
                    <a:pt x="1185447" y="941166"/>
                    <a:pt x="1176510" y="941166"/>
                  </a:cubicBezTo>
                  <a:lnTo>
                    <a:pt x="33697" y="941166"/>
                  </a:lnTo>
                  <a:cubicBezTo>
                    <a:pt x="24760" y="941166"/>
                    <a:pt x="16189" y="937616"/>
                    <a:pt x="9870" y="931297"/>
                  </a:cubicBezTo>
                  <a:cubicBezTo>
                    <a:pt x="3550" y="924977"/>
                    <a:pt x="0" y="916406"/>
                    <a:pt x="0" y="907469"/>
                  </a:cubicBezTo>
                  <a:lnTo>
                    <a:pt x="0" y="33697"/>
                  </a:lnTo>
                  <a:cubicBezTo>
                    <a:pt x="0" y="24760"/>
                    <a:pt x="3550" y="16189"/>
                    <a:pt x="9870" y="9870"/>
                  </a:cubicBezTo>
                  <a:cubicBezTo>
                    <a:pt x="16189" y="3550"/>
                    <a:pt x="24760" y="0"/>
                    <a:pt x="33697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363636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1210207" cy="9602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011001" y="2829526"/>
            <a:ext cx="1047779" cy="1124013"/>
            <a:chOff x="0" y="0"/>
            <a:chExt cx="2127600" cy="2282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36648" cy="2334387"/>
            </a:xfrm>
            <a:custGeom>
              <a:avLst/>
              <a:gdLst/>
              <a:ahLst/>
              <a:cxnLst/>
              <a:rect l="l" t="t" r="r" b="b"/>
              <a:pathLst>
                <a:path w="2136648" h="2334387">
                  <a:moveTo>
                    <a:pt x="1983994" y="0"/>
                  </a:moveTo>
                  <a:lnTo>
                    <a:pt x="144145" y="0"/>
                  </a:lnTo>
                  <a:cubicBezTo>
                    <a:pt x="64389" y="0"/>
                    <a:pt x="0" y="64262"/>
                    <a:pt x="0" y="143891"/>
                  </a:cubicBezTo>
                  <a:lnTo>
                    <a:pt x="0" y="2334387"/>
                  </a:lnTo>
                  <a:lnTo>
                    <a:pt x="991997" y="1949577"/>
                  </a:lnTo>
                  <a:lnTo>
                    <a:pt x="1983994" y="2334387"/>
                  </a:lnTo>
                  <a:lnTo>
                    <a:pt x="1983994" y="152400"/>
                  </a:lnTo>
                  <a:cubicBezTo>
                    <a:pt x="1983994" y="67945"/>
                    <a:pt x="2052574" y="0"/>
                    <a:pt x="2136648" y="0"/>
                  </a:cubicBezTo>
                  <a:lnTo>
                    <a:pt x="1983994" y="0"/>
                  </a:lnTo>
                  <a:close/>
                </a:path>
              </a:pathLst>
            </a:custGeom>
            <a:solidFill>
              <a:srgbClr val="363636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6882671" y="4115752"/>
            <a:ext cx="2055497" cy="2055497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l="-16679" r="-16680"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12635846" y="2736067"/>
            <a:ext cx="4595005" cy="3573491"/>
            <a:chOff x="0" y="0"/>
            <a:chExt cx="1210207" cy="94116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10207" cy="941166"/>
            </a:xfrm>
            <a:custGeom>
              <a:avLst/>
              <a:gdLst/>
              <a:ahLst/>
              <a:cxnLst/>
              <a:rect l="l" t="t" r="r" b="b"/>
              <a:pathLst>
                <a:path w="1210207" h="941166">
                  <a:moveTo>
                    <a:pt x="33697" y="0"/>
                  </a:moveTo>
                  <a:lnTo>
                    <a:pt x="1176510" y="0"/>
                  </a:lnTo>
                  <a:cubicBezTo>
                    <a:pt x="1195120" y="0"/>
                    <a:pt x="1210207" y="15087"/>
                    <a:pt x="1210207" y="33697"/>
                  </a:cubicBezTo>
                  <a:lnTo>
                    <a:pt x="1210207" y="907469"/>
                  </a:lnTo>
                  <a:cubicBezTo>
                    <a:pt x="1210207" y="916406"/>
                    <a:pt x="1206657" y="924977"/>
                    <a:pt x="1200337" y="931297"/>
                  </a:cubicBezTo>
                  <a:cubicBezTo>
                    <a:pt x="1194018" y="937616"/>
                    <a:pt x="1185447" y="941166"/>
                    <a:pt x="1176510" y="941166"/>
                  </a:cubicBezTo>
                  <a:lnTo>
                    <a:pt x="33697" y="941166"/>
                  </a:lnTo>
                  <a:cubicBezTo>
                    <a:pt x="24760" y="941166"/>
                    <a:pt x="16189" y="937616"/>
                    <a:pt x="9870" y="931297"/>
                  </a:cubicBezTo>
                  <a:cubicBezTo>
                    <a:pt x="3550" y="924977"/>
                    <a:pt x="0" y="916406"/>
                    <a:pt x="0" y="907469"/>
                  </a:cubicBezTo>
                  <a:lnTo>
                    <a:pt x="0" y="33697"/>
                  </a:lnTo>
                  <a:cubicBezTo>
                    <a:pt x="0" y="24760"/>
                    <a:pt x="3550" y="16189"/>
                    <a:pt x="9870" y="9870"/>
                  </a:cubicBezTo>
                  <a:cubicBezTo>
                    <a:pt x="16189" y="3550"/>
                    <a:pt x="24760" y="0"/>
                    <a:pt x="33697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363636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1210207" cy="9602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901678" y="2736067"/>
            <a:ext cx="1047779" cy="1124013"/>
            <a:chOff x="0" y="0"/>
            <a:chExt cx="2127600" cy="2282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136648" cy="2334387"/>
            </a:xfrm>
            <a:custGeom>
              <a:avLst/>
              <a:gdLst/>
              <a:ahLst/>
              <a:cxnLst/>
              <a:rect l="l" t="t" r="r" b="b"/>
              <a:pathLst>
                <a:path w="2136648" h="2334387">
                  <a:moveTo>
                    <a:pt x="1983994" y="0"/>
                  </a:moveTo>
                  <a:lnTo>
                    <a:pt x="144145" y="0"/>
                  </a:lnTo>
                  <a:cubicBezTo>
                    <a:pt x="64389" y="0"/>
                    <a:pt x="0" y="64262"/>
                    <a:pt x="0" y="143891"/>
                  </a:cubicBezTo>
                  <a:lnTo>
                    <a:pt x="0" y="2334387"/>
                  </a:lnTo>
                  <a:lnTo>
                    <a:pt x="991997" y="1949577"/>
                  </a:lnTo>
                  <a:lnTo>
                    <a:pt x="1983994" y="2334387"/>
                  </a:lnTo>
                  <a:lnTo>
                    <a:pt x="1983994" y="152400"/>
                  </a:lnTo>
                  <a:cubicBezTo>
                    <a:pt x="1983994" y="67945"/>
                    <a:pt x="2052574" y="0"/>
                    <a:pt x="2136648" y="0"/>
                  </a:cubicBezTo>
                  <a:lnTo>
                    <a:pt x="1983994" y="0"/>
                  </a:lnTo>
                  <a:close/>
                </a:path>
              </a:pathLst>
            </a:custGeom>
            <a:solidFill>
              <a:srgbClr val="363636"/>
            </a:solid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12877851" y="4077090"/>
            <a:ext cx="2055497" cy="2055497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l="-25151" r="-25151"/>
              </a:stretch>
            </a:blipFill>
          </p:spPr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2804298" y="4077090"/>
            <a:ext cx="2055497" cy="205549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t="-16653" b="-16653"/>
              </a:stretch>
            </a:blipFill>
          </p:spPr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9144000" y="4115752"/>
            <a:ext cx="2055497" cy="2055497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7"/>
              <a:stretch>
                <a:fillRect l="-18891" r="-18891"/>
              </a:stretch>
            </a:blipFill>
          </p:spPr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15142898" y="4077090"/>
            <a:ext cx="2055497" cy="2055497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8"/>
              <a:stretch>
                <a:fillRect l="-46006" r="-46006"/>
              </a:stretch>
            </a:blipFill>
          </p:spPr>
        </p:sp>
      </p:grpSp>
      <p:sp>
        <p:nvSpPr>
          <p:cNvPr id="33" name="Freeform 33"/>
          <p:cNvSpPr/>
          <p:nvPr/>
        </p:nvSpPr>
        <p:spPr>
          <a:xfrm rot="1059255">
            <a:off x="-1831739" y="6078878"/>
            <a:ext cx="6496576" cy="7129301"/>
          </a:xfrm>
          <a:custGeom>
            <a:avLst/>
            <a:gdLst/>
            <a:ahLst/>
            <a:cxnLst/>
            <a:rect l="l" t="t" r="r" b="b"/>
            <a:pathLst>
              <a:path w="6496576" h="7129301">
                <a:moveTo>
                  <a:pt x="0" y="0"/>
                </a:moveTo>
                <a:lnTo>
                  <a:pt x="6496576" y="0"/>
                </a:lnTo>
                <a:lnTo>
                  <a:pt x="6496576" y="7129301"/>
                </a:lnTo>
                <a:lnTo>
                  <a:pt x="0" y="71293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5774876" y="6842266"/>
            <a:ext cx="4271087" cy="3078191"/>
            <a:chOff x="0" y="0"/>
            <a:chExt cx="1124895" cy="810717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124895" cy="810717"/>
            </a:xfrm>
            <a:custGeom>
              <a:avLst/>
              <a:gdLst/>
              <a:ahLst/>
              <a:cxnLst/>
              <a:rect l="l" t="t" r="r" b="b"/>
              <a:pathLst>
                <a:path w="1124895" h="810717">
                  <a:moveTo>
                    <a:pt x="36253" y="0"/>
                  </a:moveTo>
                  <a:lnTo>
                    <a:pt x="1088643" y="0"/>
                  </a:lnTo>
                  <a:cubicBezTo>
                    <a:pt x="1108664" y="0"/>
                    <a:pt x="1124895" y="16231"/>
                    <a:pt x="1124895" y="36253"/>
                  </a:cubicBezTo>
                  <a:lnTo>
                    <a:pt x="1124895" y="774464"/>
                  </a:lnTo>
                  <a:cubicBezTo>
                    <a:pt x="1124895" y="794486"/>
                    <a:pt x="1108664" y="810717"/>
                    <a:pt x="1088643" y="810717"/>
                  </a:cubicBezTo>
                  <a:lnTo>
                    <a:pt x="36253" y="810717"/>
                  </a:lnTo>
                  <a:cubicBezTo>
                    <a:pt x="16231" y="810717"/>
                    <a:pt x="0" y="794486"/>
                    <a:pt x="0" y="774464"/>
                  </a:cubicBezTo>
                  <a:lnTo>
                    <a:pt x="0" y="36253"/>
                  </a:lnTo>
                  <a:cubicBezTo>
                    <a:pt x="0" y="16231"/>
                    <a:pt x="16231" y="0"/>
                    <a:pt x="36253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363636"/>
              </a:solidFill>
              <a:prstDash val="solid"/>
              <a:miter/>
            </a:ln>
          </p:spPr>
        </p:sp>
        <p:sp>
          <p:nvSpPr>
            <p:cNvPr id="36" name="TextBox 36"/>
            <p:cNvSpPr txBox="1"/>
            <p:nvPr/>
          </p:nvSpPr>
          <p:spPr>
            <a:xfrm>
              <a:off x="0" y="-19050"/>
              <a:ext cx="1124895" cy="829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116776" y="6842266"/>
            <a:ext cx="1047779" cy="1124013"/>
            <a:chOff x="0" y="0"/>
            <a:chExt cx="2127600" cy="22824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136648" cy="2334387"/>
            </a:xfrm>
            <a:custGeom>
              <a:avLst/>
              <a:gdLst/>
              <a:ahLst/>
              <a:cxnLst/>
              <a:rect l="l" t="t" r="r" b="b"/>
              <a:pathLst>
                <a:path w="2136648" h="2334387">
                  <a:moveTo>
                    <a:pt x="1983994" y="0"/>
                  </a:moveTo>
                  <a:lnTo>
                    <a:pt x="144145" y="0"/>
                  </a:lnTo>
                  <a:cubicBezTo>
                    <a:pt x="64389" y="0"/>
                    <a:pt x="0" y="64262"/>
                    <a:pt x="0" y="143891"/>
                  </a:cubicBezTo>
                  <a:lnTo>
                    <a:pt x="0" y="2334387"/>
                  </a:lnTo>
                  <a:lnTo>
                    <a:pt x="991997" y="1949577"/>
                  </a:lnTo>
                  <a:lnTo>
                    <a:pt x="1983994" y="2334387"/>
                  </a:lnTo>
                  <a:lnTo>
                    <a:pt x="1983994" y="152400"/>
                  </a:lnTo>
                  <a:cubicBezTo>
                    <a:pt x="1983994" y="67945"/>
                    <a:pt x="2052574" y="0"/>
                    <a:pt x="2136648" y="0"/>
                  </a:cubicBezTo>
                  <a:lnTo>
                    <a:pt x="1983994" y="0"/>
                  </a:lnTo>
                  <a:close/>
                </a:path>
              </a:pathLst>
            </a:custGeom>
            <a:solidFill>
              <a:srgbClr val="363636"/>
            </a:solidFill>
          </p:spPr>
        </p:sp>
      </p:grpSp>
      <p:grpSp>
        <p:nvGrpSpPr>
          <p:cNvPr id="39" name="Group 39"/>
          <p:cNvGrpSpPr>
            <a:grpSpLocks noChangeAspect="1"/>
          </p:cNvGrpSpPr>
          <p:nvPr/>
        </p:nvGrpSpPr>
        <p:grpSpPr>
          <a:xfrm>
            <a:off x="7164555" y="7636599"/>
            <a:ext cx="2055497" cy="2055497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1"/>
              <a:stretch>
                <a:fillRect l="-25203" r="-25203"/>
              </a:stretch>
            </a:blipFill>
          </p:spPr>
        </p:sp>
      </p:grpSp>
      <p:grpSp>
        <p:nvGrpSpPr>
          <p:cNvPr id="41" name="Group 41"/>
          <p:cNvGrpSpPr/>
          <p:nvPr/>
        </p:nvGrpSpPr>
        <p:grpSpPr>
          <a:xfrm>
            <a:off x="12366740" y="6890833"/>
            <a:ext cx="4271087" cy="3078191"/>
            <a:chOff x="0" y="0"/>
            <a:chExt cx="1124895" cy="810717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124895" cy="810717"/>
            </a:xfrm>
            <a:custGeom>
              <a:avLst/>
              <a:gdLst/>
              <a:ahLst/>
              <a:cxnLst/>
              <a:rect l="l" t="t" r="r" b="b"/>
              <a:pathLst>
                <a:path w="1124895" h="810717">
                  <a:moveTo>
                    <a:pt x="36253" y="0"/>
                  </a:moveTo>
                  <a:lnTo>
                    <a:pt x="1088643" y="0"/>
                  </a:lnTo>
                  <a:cubicBezTo>
                    <a:pt x="1108664" y="0"/>
                    <a:pt x="1124895" y="16231"/>
                    <a:pt x="1124895" y="36253"/>
                  </a:cubicBezTo>
                  <a:lnTo>
                    <a:pt x="1124895" y="774464"/>
                  </a:lnTo>
                  <a:cubicBezTo>
                    <a:pt x="1124895" y="794486"/>
                    <a:pt x="1108664" y="810717"/>
                    <a:pt x="1088643" y="810717"/>
                  </a:cubicBezTo>
                  <a:lnTo>
                    <a:pt x="36253" y="810717"/>
                  </a:lnTo>
                  <a:cubicBezTo>
                    <a:pt x="16231" y="810717"/>
                    <a:pt x="0" y="794486"/>
                    <a:pt x="0" y="774464"/>
                  </a:cubicBezTo>
                  <a:lnTo>
                    <a:pt x="0" y="36253"/>
                  </a:lnTo>
                  <a:cubicBezTo>
                    <a:pt x="0" y="16231"/>
                    <a:pt x="16231" y="0"/>
                    <a:pt x="36253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363636"/>
              </a:solidFill>
              <a:prstDash val="solid"/>
              <a:miter/>
            </a:ln>
          </p:spPr>
        </p:sp>
        <p:sp>
          <p:nvSpPr>
            <p:cNvPr id="43" name="TextBox 43"/>
            <p:cNvSpPr txBox="1"/>
            <p:nvPr/>
          </p:nvSpPr>
          <p:spPr>
            <a:xfrm>
              <a:off x="0" y="-19050"/>
              <a:ext cx="1124895" cy="829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2708640" y="6890833"/>
            <a:ext cx="1047779" cy="1124013"/>
            <a:chOff x="0" y="0"/>
            <a:chExt cx="2127600" cy="22824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2136648" cy="2334387"/>
            </a:xfrm>
            <a:custGeom>
              <a:avLst/>
              <a:gdLst/>
              <a:ahLst/>
              <a:cxnLst/>
              <a:rect l="l" t="t" r="r" b="b"/>
              <a:pathLst>
                <a:path w="2136648" h="2334387">
                  <a:moveTo>
                    <a:pt x="1983994" y="0"/>
                  </a:moveTo>
                  <a:lnTo>
                    <a:pt x="144145" y="0"/>
                  </a:lnTo>
                  <a:cubicBezTo>
                    <a:pt x="64389" y="0"/>
                    <a:pt x="0" y="64262"/>
                    <a:pt x="0" y="143891"/>
                  </a:cubicBezTo>
                  <a:lnTo>
                    <a:pt x="0" y="2334387"/>
                  </a:lnTo>
                  <a:lnTo>
                    <a:pt x="991997" y="1949577"/>
                  </a:lnTo>
                  <a:lnTo>
                    <a:pt x="1983994" y="2334387"/>
                  </a:lnTo>
                  <a:lnTo>
                    <a:pt x="1983994" y="152400"/>
                  </a:lnTo>
                  <a:cubicBezTo>
                    <a:pt x="1983994" y="67945"/>
                    <a:pt x="2052574" y="0"/>
                    <a:pt x="2136648" y="0"/>
                  </a:cubicBezTo>
                  <a:lnTo>
                    <a:pt x="1983994" y="0"/>
                  </a:lnTo>
                  <a:close/>
                </a:path>
              </a:pathLst>
            </a:custGeom>
            <a:solidFill>
              <a:srgbClr val="363636"/>
            </a:solidFill>
          </p:spPr>
        </p:sp>
      </p:grpSp>
      <p:grpSp>
        <p:nvGrpSpPr>
          <p:cNvPr id="46" name="Group 46"/>
          <p:cNvGrpSpPr>
            <a:grpSpLocks noChangeAspect="1"/>
          </p:cNvGrpSpPr>
          <p:nvPr/>
        </p:nvGrpSpPr>
        <p:grpSpPr>
          <a:xfrm>
            <a:off x="13756419" y="7864960"/>
            <a:ext cx="2055497" cy="2055497"/>
            <a:chOff x="0" y="0"/>
            <a:chExt cx="6350000" cy="63500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2"/>
              <a:stretch>
                <a:fillRect l="-4284" r="-4284"/>
              </a:stretch>
            </a:blipFill>
          </p:spPr>
        </p:sp>
      </p:grpSp>
      <p:sp>
        <p:nvSpPr>
          <p:cNvPr id="48" name="TextBox 48"/>
          <p:cNvSpPr txBox="1"/>
          <p:nvPr/>
        </p:nvSpPr>
        <p:spPr>
          <a:xfrm>
            <a:off x="4521473" y="1124982"/>
            <a:ext cx="8904094" cy="898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91"/>
              </a:lnSpc>
              <a:spcBef>
                <a:spcPct val="0"/>
              </a:spcBef>
            </a:pPr>
            <a:r>
              <a:rPr lang="en-US" sz="5283" spc="184">
                <a:solidFill>
                  <a:srgbClr val="88931A"/>
                </a:solidFill>
                <a:latin typeface="Archivo Black"/>
              </a:rPr>
              <a:t>ANIMATIONS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978794" y="3033955"/>
            <a:ext cx="5762000" cy="319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78"/>
              </a:lnSpc>
              <a:spcBef>
                <a:spcPct val="0"/>
              </a:spcBef>
            </a:pPr>
            <a:r>
              <a:rPr lang="en-US" sz="1868" spc="183">
                <a:solidFill>
                  <a:srgbClr val="000000"/>
                </a:solidFill>
                <a:latin typeface="Montserrat Classic Bold"/>
              </a:rPr>
              <a:t>Baptême hélicoptère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4178057" y="2915114"/>
            <a:ext cx="3494343" cy="705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2"/>
              </a:lnSpc>
            </a:pPr>
            <a:r>
              <a:rPr lang="en-US" sz="2168" spc="212">
                <a:solidFill>
                  <a:srgbClr val="000000"/>
                </a:solidFill>
                <a:latin typeface="Montserrat Classic Bold"/>
              </a:rPr>
              <a:t>Randos</a:t>
            </a:r>
          </a:p>
          <a:p>
            <a:pPr marL="0" lvl="1" indent="0" algn="l">
              <a:lnSpc>
                <a:spcPts val="2716"/>
              </a:lnSpc>
              <a:spcBef>
                <a:spcPct val="0"/>
              </a:spcBef>
            </a:pPr>
            <a:r>
              <a:rPr lang="en-US" sz="1968" spc="192">
                <a:solidFill>
                  <a:srgbClr val="000000"/>
                </a:solidFill>
                <a:latin typeface="Montserrat Classic Bold"/>
              </a:rPr>
              <a:t>Marche et Cycliste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8489023" y="3072298"/>
            <a:ext cx="5762000" cy="319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78"/>
              </a:lnSpc>
              <a:spcBef>
                <a:spcPct val="0"/>
              </a:spcBef>
            </a:pPr>
            <a:r>
              <a:rPr lang="en-US" sz="1868" spc="183">
                <a:solidFill>
                  <a:srgbClr val="000000"/>
                </a:solidFill>
                <a:latin typeface="Montserrat Classic Bold"/>
              </a:rPr>
              <a:t>Jeux enfants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594009" y="7503249"/>
            <a:ext cx="3761165" cy="178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0"/>
              </a:lnSpc>
            </a:pPr>
            <a:r>
              <a:rPr lang="en-US" sz="6095">
                <a:solidFill>
                  <a:srgbClr val="000000"/>
                </a:solidFill>
                <a:latin typeface="Pony Club"/>
              </a:rPr>
              <a:t>Jeu de </a:t>
            </a:r>
          </a:p>
          <a:p>
            <a:pPr algn="ctr">
              <a:lnSpc>
                <a:spcPts val="7010"/>
              </a:lnSpc>
            </a:pPr>
            <a:r>
              <a:rPr lang="en-US" sz="6095">
                <a:solidFill>
                  <a:srgbClr val="000000"/>
                </a:solidFill>
                <a:latin typeface="Pony Club"/>
              </a:rPr>
              <a:t>Piste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7534891" y="7114672"/>
            <a:ext cx="3494343" cy="360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992"/>
              </a:lnSpc>
              <a:spcBef>
                <a:spcPct val="0"/>
              </a:spcBef>
            </a:pPr>
            <a:r>
              <a:rPr lang="en-US" sz="2168" spc="212">
                <a:solidFill>
                  <a:srgbClr val="000000"/>
                </a:solidFill>
                <a:latin typeface="Montserrat Classic Bold"/>
              </a:rPr>
              <a:t>Tombola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3756419" y="6953689"/>
            <a:ext cx="3494343" cy="731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2"/>
              </a:lnSpc>
            </a:pPr>
            <a:r>
              <a:rPr lang="en-US" sz="2168" spc="212">
                <a:solidFill>
                  <a:srgbClr val="000000"/>
                </a:solidFill>
                <a:latin typeface="Montserrat Classic Bold"/>
              </a:rPr>
              <a:t>Balade en </a:t>
            </a:r>
          </a:p>
          <a:p>
            <a:pPr marL="0" lvl="1" indent="0" algn="l">
              <a:lnSpc>
                <a:spcPts val="2992"/>
              </a:lnSpc>
              <a:spcBef>
                <a:spcPct val="0"/>
              </a:spcBef>
            </a:pPr>
            <a:r>
              <a:rPr lang="en-US" sz="2168" spc="212">
                <a:solidFill>
                  <a:srgbClr val="000000"/>
                </a:solidFill>
                <a:latin typeface="Montserrat Classic Bold"/>
              </a:rPr>
              <a:t>vieilles voitures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20539" y="3854863"/>
            <a:ext cx="5733857" cy="5733857"/>
          </a:xfrm>
          <a:custGeom>
            <a:avLst/>
            <a:gdLst/>
            <a:ahLst/>
            <a:cxnLst/>
            <a:rect l="l" t="t" r="r" b="b"/>
            <a:pathLst>
              <a:path w="5733857" h="5733857">
                <a:moveTo>
                  <a:pt x="0" y="0"/>
                </a:moveTo>
                <a:lnTo>
                  <a:pt x="5733857" y="0"/>
                </a:lnTo>
                <a:lnTo>
                  <a:pt x="5733857" y="5733857"/>
                </a:lnTo>
                <a:lnTo>
                  <a:pt x="0" y="57338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838755" y="158426"/>
            <a:ext cx="6859397" cy="9430294"/>
          </a:xfrm>
          <a:custGeom>
            <a:avLst/>
            <a:gdLst/>
            <a:ahLst/>
            <a:cxnLst/>
            <a:rect l="l" t="t" r="r" b="b"/>
            <a:pathLst>
              <a:path w="6859397" h="9430294">
                <a:moveTo>
                  <a:pt x="0" y="0"/>
                </a:moveTo>
                <a:lnTo>
                  <a:pt x="6859397" y="0"/>
                </a:lnTo>
                <a:lnTo>
                  <a:pt x="6859397" y="9430294"/>
                </a:lnTo>
                <a:lnTo>
                  <a:pt x="0" y="9430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88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-1769467" y="1491650"/>
            <a:ext cx="12608222" cy="1738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1"/>
              </a:lnSpc>
            </a:pPr>
            <a:r>
              <a:rPr lang="en-US" sz="7076" spc="424">
                <a:solidFill>
                  <a:srgbClr val="942C8B"/>
                </a:solidFill>
                <a:latin typeface="Lovelo Line Bold"/>
              </a:rPr>
              <a:t>RESTAURATION</a:t>
            </a:r>
          </a:p>
          <a:p>
            <a:pPr algn="ctr">
              <a:lnSpc>
                <a:spcPts val="6651"/>
              </a:lnSpc>
            </a:pPr>
            <a:r>
              <a:rPr lang="en-US" sz="7076" spc="424">
                <a:solidFill>
                  <a:srgbClr val="942C8B"/>
                </a:solidFill>
                <a:latin typeface="Lovelo Line Bold"/>
              </a:rPr>
              <a:t> SUR SITE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2925483">
            <a:off x="5978889" y="4633519"/>
            <a:ext cx="15026802" cy="1591351"/>
          </a:xfrm>
          <a:custGeom>
            <a:avLst/>
            <a:gdLst/>
            <a:ahLst/>
            <a:cxnLst/>
            <a:rect l="l" t="t" r="r" b="b"/>
            <a:pathLst>
              <a:path w="15026802" h="1591351">
                <a:moveTo>
                  <a:pt x="0" y="0"/>
                </a:moveTo>
                <a:lnTo>
                  <a:pt x="15026802" y="0"/>
                </a:lnTo>
                <a:lnTo>
                  <a:pt x="15026802" y="1591350"/>
                </a:lnTo>
                <a:lnTo>
                  <a:pt x="0" y="1591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144000" y="0"/>
            <a:ext cx="9144000" cy="10287000"/>
            <a:chOff x="0" y="0"/>
            <a:chExt cx="5370413" cy="60417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blipFill>
              <a:blip r:embed="rId4"/>
              <a:stretch>
                <a:fillRect l="-18285" r="-18285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734268" y="4654054"/>
            <a:ext cx="10941419" cy="2303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86"/>
              </a:lnSpc>
            </a:pPr>
            <a:r>
              <a:rPr lang="en-US" sz="6729" spc="53">
                <a:solidFill>
                  <a:srgbClr val="88931A"/>
                </a:solidFill>
                <a:latin typeface="Archivo Black"/>
              </a:rPr>
              <a:t>RENOUVELLEMENT</a:t>
            </a:r>
          </a:p>
          <a:p>
            <a:pPr marL="0" lvl="0" indent="0" algn="ctr">
              <a:lnSpc>
                <a:spcPts val="9286"/>
              </a:lnSpc>
              <a:spcBef>
                <a:spcPct val="0"/>
              </a:spcBef>
            </a:pPr>
            <a:r>
              <a:rPr lang="en-US" sz="6729" spc="53">
                <a:solidFill>
                  <a:srgbClr val="88931A"/>
                </a:solidFill>
                <a:latin typeface="Archivo Black"/>
              </a:rPr>
              <a:t>DES ADHESIONS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40913" y="1028700"/>
            <a:ext cx="13457222" cy="4141261"/>
          </a:xfrm>
          <a:custGeom>
            <a:avLst/>
            <a:gdLst/>
            <a:ahLst/>
            <a:cxnLst/>
            <a:rect l="l" t="t" r="r" b="b"/>
            <a:pathLst>
              <a:path w="13457222" h="4141261">
                <a:moveTo>
                  <a:pt x="0" y="0"/>
                </a:moveTo>
                <a:lnTo>
                  <a:pt x="13457222" y="0"/>
                </a:lnTo>
                <a:lnTo>
                  <a:pt x="13457222" y="4141261"/>
                </a:lnTo>
                <a:lnTo>
                  <a:pt x="0" y="41412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196" b="-4559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40913" y="5169961"/>
            <a:ext cx="13457222" cy="4304499"/>
          </a:xfrm>
          <a:custGeom>
            <a:avLst/>
            <a:gdLst/>
            <a:ahLst/>
            <a:cxnLst/>
            <a:rect l="l" t="t" r="r" b="b"/>
            <a:pathLst>
              <a:path w="13457222" h="4304499">
                <a:moveTo>
                  <a:pt x="0" y="0"/>
                </a:moveTo>
                <a:lnTo>
                  <a:pt x="13457222" y="0"/>
                </a:lnTo>
                <a:lnTo>
                  <a:pt x="13457222" y="4304499"/>
                </a:lnTo>
                <a:lnTo>
                  <a:pt x="0" y="43044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" t="-28695" r="-2786" b="-5216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02135" y="-103346"/>
            <a:ext cx="17131282" cy="1132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86"/>
              </a:lnSpc>
              <a:spcBef>
                <a:spcPct val="0"/>
              </a:spcBef>
            </a:pPr>
            <a:r>
              <a:rPr lang="en-US" sz="6729" spc="53">
                <a:solidFill>
                  <a:srgbClr val="88931A"/>
                </a:solidFill>
                <a:latin typeface="Archivo Black"/>
              </a:rPr>
              <a:t>MERCI DE VOTRE ATTENTION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2925483">
            <a:off x="5978889" y="4633519"/>
            <a:ext cx="15026802" cy="1591351"/>
          </a:xfrm>
          <a:custGeom>
            <a:avLst/>
            <a:gdLst/>
            <a:ahLst/>
            <a:cxnLst/>
            <a:rect l="l" t="t" r="r" b="b"/>
            <a:pathLst>
              <a:path w="15026802" h="1591351">
                <a:moveTo>
                  <a:pt x="0" y="0"/>
                </a:moveTo>
                <a:lnTo>
                  <a:pt x="15026802" y="0"/>
                </a:lnTo>
                <a:lnTo>
                  <a:pt x="15026802" y="1591350"/>
                </a:lnTo>
                <a:lnTo>
                  <a:pt x="0" y="1591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144000" y="0"/>
            <a:ext cx="9144000" cy="10287000"/>
            <a:chOff x="0" y="0"/>
            <a:chExt cx="5370413" cy="60417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blipFill>
              <a:blip r:embed="rId4"/>
              <a:stretch>
                <a:fillRect l="-147872" r="-54270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668184" y="5314894"/>
            <a:ext cx="10941419" cy="1132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86"/>
              </a:lnSpc>
              <a:spcBef>
                <a:spcPct val="0"/>
              </a:spcBef>
            </a:pPr>
            <a:r>
              <a:rPr lang="en-US" sz="6729" spc="53">
                <a:solidFill>
                  <a:srgbClr val="88931A"/>
                </a:solidFill>
                <a:latin typeface="Archivo Black"/>
              </a:rPr>
              <a:t>MOT DU PRÉSIDENT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04766" y="254242"/>
            <a:ext cx="4937801" cy="2827163"/>
          </a:xfrm>
          <a:custGeom>
            <a:avLst/>
            <a:gdLst/>
            <a:ahLst/>
            <a:cxnLst/>
            <a:rect l="l" t="t" r="r" b="b"/>
            <a:pathLst>
              <a:path w="4937801" h="2827163">
                <a:moveTo>
                  <a:pt x="0" y="0"/>
                </a:moveTo>
                <a:lnTo>
                  <a:pt x="4937800" y="0"/>
                </a:lnTo>
                <a:lnTo>
                  <a:pt x="4937800" y="2827162"/>
                </a:lnTo>
                <a:lnTo>
                  <a:pt x="0" y="28271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70" b="-84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545894" y="3340880"/>
            <a:ext cx="5905682" cy="5158512"/>
            <a:chOff x="0" y="0"/>
            <a:chExt cx="1555406" cy="13586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55406" cy="1358620"/>
            </a:xfrm>
            <a:custGeom>
              <a:avLst/>
              <a:gdLst/>
              <a:ahLst/>
              <a:cxnLst/>
              <a:rect l="l" t="t" r="r" b="b"/>
              <a:pathLst>
                <a:path w="1555406" h="1358620">
                  <a:moveTo>
                    <a:pt x="26219" y="0"/>
                  </a:moveTo>
                  <a:lnTo>
                    <a:pt x="1529187" y="0"/>
                  </a:lnTo>
                  <a:cubicBezTo>
                    <a:pt x="1536141" y="0"/>
                    <a:pt x="1542810" y="2762"/>
                    <a:pt x="1547727" y="7679"/>
                  </a:cubicBezTo>
                  <a:cubicBezTo>
                    <a:pt x="1552644" y="12596"/>
                    <a:pt x="1555406" y="19265"/>
                    <a:pt x="1555406" y="26219"/>
                  </a:cubicBezTo>
                  <a:lnTo>
                    <a:pt x="1555406" y="1332402"/>
                  </a:lnTo>
                  <a:cubicBezTo>
                    <a:pt x="1555406" y="1339355"/>
                    <a:pt x="1552644" y="1346024"/>
                    <a:pt x="1547727" y="1350941"/>
                  </a:cubicBezTo>
                  <a:cubicBezTo>
                    <a:pt x="1542810" y="1355858"/>
                    <a:pt x="1536141" y="1358620"/>
                    <a:pt x="1529187" y="1358620"/>
                  </a:cubicBezTo>
                  <a:lnTo>
                    <a:pt x="26219" y="1358620"/>
                  </a:lnTo>
                  <a:cubicBezTo>
                    <a:pt x="11738" y="1358620"/>
                    <a:pt x="0" y="1346882"/>
                    <a:pt x="0" y="1332402"/>
                  </a:cubicBezTo>
                  <a:lnTo>
                    <a:pt x="0" y="26219"/>
                  </a:lnTo>
                  <a:cubicBezTo>
                    <a:pt x="0" y="19265"/>
                    <a:pt x="2762" y="12596"/>
                    <a:pt x="7679" y="7679"/>
                  </a:cubicBezTo>
                  <a:cubicBezTo>
                    <a:pt x="12596" y="2762"/>
                    <a:pt x="19265" y="0"/>
                    <a:pt x="2621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555406" cy="1377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545894" y="5249122"/>
            <a:ext cx="5905682" cy="507624"/>
            <a:chOff x="0" y="0"/>
            <a:chExt cx="1555406" cy="1336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55406" cy="133695"/>
            </a:xfrm>
            <a:custGeom>
              <a:avLst/>
              <a:gdLst/>
              <a:ahLst/>
              <a:cxnLst/>
              <a:rect l="l" t="t" r="r" b="b"/>
              <a:pathLst>
                <a:path w="1555406" h="133695">
                  <a:moveTo>
                    <a:pt x="0" y="0"/>
                  </a:moveTo>
                  <a:lnTo>
                    <a:pt x="1555406" y="0"/>
                  </a:lnTo>
                  <a:lnTo>
                    <a:pt x="1555406" y="133695"/>
                  </a:lnTo>
                  <a:lnTo>
                    <a:pt x="0" y="13369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1555406" cy="152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FFFFFF"/>
                  </a:solidFill>
                  <a:latin typeface="Montserrat Classic"/>
                </a:rPr>
                <a:t>Echantillons 2023</a:t>
              </a:r>
            </a:p>
          </p:txBody>
        </p:sp>
      </p:grpSp>
      <p:sp>
        <p:nvSpPr>
          <p:cNvPr id="9" name="Freeform 9"/>
          <p:cNvSpPr/>
          <p:nvPr/>
        </p:nvSpPr>
        <p:spPr>
          <a:xfrm rot="1374004">
            <a:off x="14003579" y="4560812"/>
            <a:ext cx="2886790" cy="3356733"/>
          </a:xfrm>
          <a:custGeom>
            <a:avLst/>
            <a:gdLst/>
            <a:ahLst/>
            <a:cxnLst/>
            <a:rect l="l" t="t" r="r" b="b"/>
            <a:pathLst>
              <a:path w="2886790" h="3356733">
                <a:moveTo>
                  <a:pt x="0" y="0"/>
                </a:moveTo>
                <a:lnTo>
                  <a:pt x="2886790" y="0"/>
                </a:lnTo>
                <a:lnTo>
                  <a:pt x="2886790" y="3356733"/>
                </a:lnTo>
                <a:lnTo>
                  <a:pt x="0" y="33567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498843" y="3602760"/>
            <a:ext cx="1290314" cy="1605594"/>
          </a:xfrm>
          <a:custGeom>
            <a:avLst/>
            <a:gdLst/>
            <a:ahLst/>
            <a:cxnLst/>
            <a:rect l="l" t="t" r="r" b="b"/>
            <a:pathLst>
              <a:path w="1290314" h="1605594">
                <a:moveTo>
                  <a:pt x="0" y="0"/>
                </a:moveTo>
                <a:lnTo>
                  <a:pt x="1290314" y="0"/>
                </a:lnTo>
                <a:lnTo>
                  <a:pt x="1290314" y="1605594"/>
                </a:lnTo>
                <a:lnTo>
                  <a:pt x="0" y="16055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36081" y="1222265"/>
            <a:ext cx="10906040" cy="815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48"/>
              </a:lnSpc>
              <a:spcBef>
                <a:spcPct val="0"/>
              </a:spcBef>
            </a:pPr>
            <a:r>
              <a:rPr lang="en-US" sz="4745" spc="37">
                <a:solidFill>
                  <a:srgbClr val="88931A"/>
                </a:solidFill>
                <a:latin typeface="Archivo Black"/>
              </a:rPr>
              <a:t>CONCOURS EAUX DE VIE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889101" y="6576157"/>
            <a:ext cx="5219269" cy="1200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5" lvl="1" indent="-248288" algn="just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Open Sans"/>
              </a:rPr>
              <a:t>31 eaux de vie tous crus 2020</a:t>
            </a:r>
          </a:p>
          <a:p>
            <a:pPr marL="496575" lvl="1" indent="-248288" algn="just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Open Sans"/>
              </a:rPr>
              <a:t>15 vieilles GC 2010-2011</a:t>
            </a:r>
          </a:p>
          <a:p>
            <a:pPr marL="496575" lvl="1" indent="-248288" algn="just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Open Sans"/>
              </a:rPr>
              <a:t>9 XO</a:t>
            </a:r>
          </a:p>
        </p:txBody>
      </p:sp>
      <p:sp>
        <p:nvSpPr>
          <p:cNvPr id="13" name="Freeform 13"/>
          <p:cNvSpPr/>
          <p:nvPr/>
        </p:nvSpPr>
        <p:spPr>
          <a:xfrm rot="-1756873">
            <a:off x="1930448" y="4560812"/>
            <a:ext cx="2886790" cy="3356733"/>
          </a:xfrm>
          <a:custGeom>
            <a:avLst/>
            <a:gdLst/>
            <a:ahLst/>
            <a:cxnLst/>
            <a:rect l="l" t="t" r="r" b="b"/>
            <a:pathLst>
              <a:path w="2886790" h="3356733">
                <a:moveTo>
                  <a:pt x="0" y="0"/>
                </a:moveTo>
                <a:lnTo>
                  <a:pt x="2886790" y="0"/>
                </a:lnTo>
                <a:lnTo>
                  <a:pt x="2886790" y="3356733"/>
                </a:lnTo>
                <a:lnTo>
                  <a:pt x="0" y="33567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013836" y="1028700"/>
            <a:ext cx="19354610" cy="2258023"/>
            <a:chOff x="0" y="0"/>
            <a:chExt cx="1876002" cy="2188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76002" cy="218865"/>
            </a:xfrm>
            <a:custGeom>
              <a:avLst/>
              <a:gdLst/>
              <a:ahLst/>
              <a:cxnLst/>
              <a:rect l="l" t="t" r="r" b="b"/>
              <a:pathLst>
                <a:path w="1876002" h="218865">
                  <a:moveTo>
                    <a:pt x="1672802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876002" y="218865"/>
                  </a:lnTo>
                  <a:lnTo>
                    <a:pt x="1672802" y="0"/>
                  </a:lnTo>
                  <a:close/>
                </a:path>
              </a:pathLst>
            </a:custGeom>
            <a:solidFill>
              <a:srgbClr val="88931A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01600" y="-19050"/>
              <a:ext cx="1672802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378044" y="5879321"/>
            <a:ext cx="902910" cy="916237"/>
          </a:xfrm>
          <a:custGeom>
            <a:avLst/>
            <a:gdLst/>
            <a:ahLst/>
            <a:cxnLst/>
            <a:rect l="l" t="t" r="r" b="b"/>
            <a:pathLst>
              <a:path w="902910" h="916237">
                <a:moveTo>
                  <a:pt x="0" y="0"/>
                </a:moveTo>
                <a:lnTo>
                  <a:pt x="902910" y="0"/>
                </a:lnTo>
                <a:lnTo>
                  <a:pt x="902910" y="916237"/>
                </a:lnTo>
                <a:lnTo>
                  <a:pt x="0" y="9162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16860" y="3148979"/>
            <a:ext cx="5689104" cy="275488"/>
            <a:chOff x="0" y="0"/>
            <a:chExt cx="4519796" cy="2188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519796" cy="218865"/>
            </a:xfrm>
            <a:custGeom>
              <a:avLst/>
              <a:gdLst/>
              <a:ahLst/>
              <a:cxnLst/>
              <a:rect l="l" t="t" r="r" b="b"/>
              <a:pathLst>
                <a:path w="4519796" h="218865">
                  <a:moveTo>
                    <a:pt x="4316596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4519796" y="218865"/>
                  </a:lnTo>
                  <a:lnTo>
                    <a:pt x="4316596" y="0"/>
                  </a:lnTo>
                  <a:close/>
                </a:path>
              </a:pathLst>
            </a:custGeom>
            <a:solidFill>
              <a:srgbClr val="727070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01600" y="-19050"/>
              <a:ext cx="4316596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085550" y="-131220"/>
            <a:ext cx="9534019" cy="1112295"/>
            <a:chOff x="0" y="0"/>
            <a:chExt cx="1876002" cy="21886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76002" cy="218865"/>
            </a:xfrm>
            <a:custGeom>
              <a:avLst/>
              <a:gdLst/>
              <a:ahLst/>
              <a:cxnLst/>
              <a:rect l="l" t="t" r="r" b="b"/>
              <a:pathLst>
                <a:path w="1876002" h="218865">
                  <a:moveTo>
                    <a:pt x="1672802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876002" y="218865"/>
                  </a:lnTo>
                  <a:lnTo>
                    <a:pt x="1672802" y="0"/>
                  </a:lnTo>
                  <a:close/>
                </a:path>
              </a:pathLst>
            </a:custGeom>
            <a:solidFill>
              <a:srgbClr val="88931A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01600" y="-19050"/>
              <a:ext cx="1672802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>
            <a:off x="-715490" y="962025"/>
            <a:ext cx="12921291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Freeform 14"/>
          <p:cNvSpPr/>
          <p:nvPr/>
        </p:nvSpPr>
        <p:spPr>
          <a:xfrm>
            <a:off x="7280954" y="4738158"/>
            <a:ext cx="3554158" cy="4114800"/>
          </a:xfrm>
          <a:custGeom>
            <a:avLst/>
            <a:gdLst/>
            <a:ahLst/>
            <a:cxnLst/>
            <a:rect l="l" t="t" r="r" b="b"/>
            <a:pathLst>
              <a:path w="3554158" h="4114800">
                <a:moveTo>
                  <a:pt x="0" y="0"/>
                </a:moveTo>
                <a:lnTo>
                  <a:pt x="3554159" y="0"/>
                </a:lnTo>
                <a:lnTo>
                  <a:pt x="35541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84442" y="1703592"/>
            <a:ext cx="11114624" cy="812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48"/>
              </a:lnSpc>
              <a:spcBef>
                <a:spcPct val="0"/>
              </a:spcBef>
            </a:pPr>
            <a:r>
              <a:rPr lang="en-US" sz="4745" spc="37">
                <a:solidFill>
                  <a:srgbClr val="FFFFFF"/>
                </a:solidFill>
                <a:latin typeface="Archivo Black"/>
              </a:rPr>
              <a:t>RAPPORT MORAL ET FINANCIER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3968" y="167550"/>
            <a:ext cx="16785332" cy="9441749"/>
          </a:xfrm>
          <a:custGeom>
            <a:avLst/>
            <a:gdLst/>
            <a:ahLst/>
            <a:cxnLst/>
            <a:rect l="l" t="t" r="r" b="b"/>
            <a:pathLst>
              <a:path w="16785332" h="9441749">
                <a:moveTo>
                  <a:pt x="0" y="0"/>
                </a:moveTo>
                <a:lnTo>
                  <a:pt x="16785332" y="0"/>
                </a:lnTo>
                <a:lnTo>
                  <a:pt x="16785332" y="9441750"/>
                </a:lnTo>
                <a:lnTo>
                  <a:pt x="0" y="9441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1341" y="202782"/>
            <a:ext cx="16937959" cy="9527602"/>
          </a:xfrm>
          <a:custGeom>
            <a:avLst/>
            <a:gdLst/>
            <a:ahLst/>
            <a:cxnLst/>
            <a:rect l="l" t="t" r="r" b="b"/>
            <a:pathLst>
              <a:path w="16937959" h="9527602">
                <a:moveTo>
                  <a:pt x="0" y="0"/>
                </a:moveTo>
                <a:lnTo>
                  <a:pt x="16937959" y="0"/>
                </a:lnTo>
                <a:lnTo>
                  <a:pt x="16937959" y="9527602"/>
                </a:lnTo>
                <a:lnTo>
                  <a:pt x="0" y="9527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3229" y="268866"/>
            <a:ext cx="16787730" cy="9443098"/>
          </a:xfrm>
          <a:custGeom>
            <a:avLst/>
            <a:gdLst/>
            <a:ahLst/>
            <a:cxnLst/>
            <a:rect l="l" t="t" r="r" b="b"/>
            <a:pathLst>
              <a:path w="16787730" h="9443098">
                <a:moveTo>
                  <a:pt x="0" y="0"/>
                </a:moveTo>
                <a:lnTo>
                  <a:pt x="16787730" y="0"/>
                </a:lnTo>
                <a:lnTo>
                  <a:pt x="16787730" y="9443099"/>
                </a:lnTo>
                <a:lnTo>
                  <a:pt x="0" y="94430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2056" y="158726"/>
            <a:ext cx="16946698" cy="9532518"/>
          </a:xfrm>
          <a:custGeom>
            <a:avLst/>
            <a:gdLst/>
            <a:ahLst/>
            <a:cxnLst/>
            <a:rect l="l" t="t" r="r" b="b"/>
            <a:pathLst>
              <a:path w="16946698" h="9532518">
                <a:moveTo>
                  <a:pt x="0" y="0"/>
                </a:moveTo>
                <a:lnTo>
                  <a:pt x="16946698" y="0"/>
                </a:lnTo>
                <a:lnTo>
                  <a:pt x="16946698" y="9532518"/>
                </a:lnTo>
                <a:lnTo>
                  <a:pt x="0" y="95325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297</Words>
  <Application>Microsoft Macintosh PowerPoint</Application>
  <PresentationFormat>Personnalisé</PresentationFormat>
  <Paragraphs>84</Paragraphs>
  <Slides>28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45" baseType="lpstr">
      <vt:lpstr>Arial</vt:lpstr>
      <vt:lpstr>Lovelo Line Bold</vt:lpstr>
      <vt:lpstr>Open Sans Bold</vt:lpstr>
      <vt:lpstr>Impact</vt:lpstr>
      <vt:lpstr>Montserrat Classic Bold</vt:lpstr>
      <vt:lpstr>Pony Club</vt:lpstr>
      <vt:lpstr>IM Fell Italics</vt:lpstr>
      <vt:lpstr>Sarina Bold</vt:lpstr>
      <vt:lpstr>Montserrat Classic</vt:lpstr>
      <vt:lpstr>Gladiola</vt:lpstr>
      <vt:lpstr>Arimo Bold</vt:lpstr>
      <vt:lpstr>Montserrat Light</vt:lpstr>
      <vt:lpstr>Montserrat Light Bold</vt:lpstr>
      <vt:lpstr>Archivo Black</vt:lpstr>
      <vt:lpstr>Calibri</vt:lpstr>
      <vt:lpstr>Open Sans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Assemblee</dc:title>
  <cp:lastModifiedBy>alain faurie</cp:lastModifiedBy>
  <cp:revision>2</cp:revision>
  <dcterms:created xsi:type="dcterms:W3CDTF">2006-08-16T00:00:00Z</dcterms:created>
  <dcterms:modified xsi:type="dcterms:W3CDTF">2023-11-07T13:36:10Z</dcterms:modified>
  <dc:identifier>DAFxmFFhZ2I</dc:identifier>
</cp:coreProperties>
</file>